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18"/>
  </p:notesMasterIdLst>
  <p:sldIdLst>
    <p:sldId id="256" r:id="rId3"/>
    <p:sldId id="269" r:id="rId4"/>
    <p:sldId id="270" r:id="rId5"/>
    <p:sldId id="268" r:id="rId6"/>
    <p:sldId id="258" r:id="rId7"/>
    <p:sldId id="259" r:id="rId8"/>
    <p:sldId id="261" r:id="rId9"/>
    <p:sldId id="271" r:id="rId10"/>
    <p:sldId id="260" r:id="rId11"/>
    <p:sldId id="262" r:id="rId12"/>
    <p:sldId id="263" r:id="rId13"/>
    <p:sldId id="264" r:id="rId14"/>
    <p:sldId id="273" r:id="rId15"/>
    <p:sldId id="265" r:id="rId16"/>
    <p:sldId id="274" r:id="rId17"/>
  </p:sldIdLst>
  <p:sldSz cx="12192000" cy="6858000"/>
  <p:notesSz cx="6797675" cy="9926638"/>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20" autoAdjust="0"/>
  </p:normalViewPr>
  <p:slideViewPr>
    <p:cSldViewPr>
      <p:cViewPr varScale="1">
        <p:scale>
          <a:sx n="57" d="100"/>
          <a:sy n="57" d="100"/>
        </p:scale>
        <p:origin x="123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45659" cy="498056"/>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50443" y="0"/>
            <a:ext cx="2945659" cy="498056"/>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79768" y="4777194"/>
            <a:ext cx="5438140" cy="390861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428584"/>
            <a:ext cx="2945659" cy="49805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84275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limate-change-performance-index.org/country/irelan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iiea.com/blogosphere/how-much-of-irelands-fiscal-space-will-climate-inaction-consume" TargetMode="External"/><Relationship Id="rId5" Type="http://schemas.openxmlformats.org/officeDocument/2006/relationships/hyperlink" Target="https://www.irishtimes.com/business/economy/ireland-s-bill-for-missing-climate-targets-set-to-fall-1.3303229" TargetMode="External"/><Relationship Id="rId4" Type="http://schemas.openxmlformats.org/officeDocument/2006/relationships/hyperlink" Target="http://igees.gov.ie/wp-content/uploads/2013/10/Future-Expenditure-Risks-associated-with-Climate-Change-Climate-Finance1.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1" name="Shape 321"/>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SzPts val="1100"/>
              <a:buNone/>
            </a:pPr>
            <a:r>
              <a:rPr lang="en-IE"/>
              <a:t>Climate Action Progress Update</a:t>
            </a:r>
            <a:endParaRPr/>
          </a:p>
          <a:p>
            <a:pPr marL="0" marR="0" lvl="0" indent="0" algn="l" rtl="0">
              <a:spcBef>
                <a:spcPts val="0"/>
              </a:spcBef>
              <a:spcAft>
                <a:spcPts val="0"/>
              </a:spcAft>
              <a:buSzPts val="1100"/>
              <a:buNone/>
            </a:pPr>
            <a:r>
              <a:rPr lang="en-IE"/>
              <a:t>1. National Climate Dialogue – Opening Up The National Power Grid To Community And</a:t>
            </a:r>
            <a:endParaRPr/>
          </a:p>
          <a:p>
            <a:pPr marL="0" marR="0" lvl="0" indent="0" algn="l" rtl="0">
              <a:spcBef>
                <a:spcPts val="0"/>
              </a:spcBef>
              <a:spcAft>
                <a:spcPts val="0"/>
              </a:spcAft>
              <a:buClr>
                <a:schemeClr val="dk1"/>
              </a:buClr>
              <a:buSzPts val="1100"/>
              <a:buFont typeface="Arial"/>
              <a:buNone/>
            </a:pPr>
            <a:r>
              <a:rPr lang="en-IE"/>
              <a:t>Non Profit, Renewable Energy Providers.</a:t>
            </a:r>
            <a:endParaRPr/>
          </a:p>
          <a:p>
            <a:pPr marL="0" marR="0" lvl="0" indent="0" algn="l" rtl="0">
              <a:spcBef>
                <a:spcPts val="0"/>
              </a:spcBef>
              <a:spcAft>
                <a:spcPts val="0"/>
              </a:spcAft>
              <a:buClr>
                <a:schemeClr val="dk1"/>
              </a:buClr>
              <a:buSzPts val="1100"/>
              <a:buFont typeface="Arial"/>
              <a:buNone/>
            </a:pPr>
            <a:r>
              <a:rPr lang="en-IE"/>
              <a:t>2. Ireland’s Emissions Targets As Set By The European Union In The Context Of The Paris</a:t>
            </a:r>
            <a:endParaRPr/>
          </a:p>
          <a:p>
            <a:pPr marL="0" marR="0" lvl="0" indent="0" algn="l" rtl="0">
              <a:spcBef>
                <a:spcPts val="0"/>
              </a:spcBef>
              <a:spcAft>
                <a:spcPts val="0"/>
              </a:spcAft>
              <a:buClr>
                <a:schemeClr val="dk1"/>
              </a:buClr>
              <a:buSzPts val="1100"/>
              <a:buFont typeface="Arial"/>
              <a:buNone/>
            </a:pPr>
            <a:r>
              <a:rPr lang="en-IE"/>
              <a:t>Agreement.</a:t>
            </a:r>
            <a:endParaRPr/>
          </a:p>
          <a:p>
            <a:pPr marL="0" marR="0" lvl="0" indent="0" algn="l" rtl="0">
              <a:spcBef>
                <a:spcPts val="0"/>
              </a:spcBef>
              <a:spcAft>
                <a:spcPts val="0"/>
              </a:spcAft>
              <a:buClr>
                <a:schemeClr val="dk1"/>
              </a:buClr>
              <a:buSzPts val="1100"/>
              <a:buFont typeface="Arial"/>
              <a:buNone/>
            </a:pPr>
            <a:r>
              <a:rPr lang="en-IE"/>
              <a:t>3. National Mitigation Plan</a:t>
            </a:r>
            <a:endParaRPr/>
          </a:p>
          <a:p>
            <a:pPr marL="0" marR="0" lvl="0" indent="0" algn="l" rtl="0">
              <a:spcBef>
                <a:spcPts val="0"/>
              </a:spcBef>
              <a:spcAft>
                <a:spcPts val="0"/>
              </a:spcAft>
              <a:buNone/>
            </a:pPr>
            <a:endParaRPr/>
          </a:p>
        </p:txBody>
      </p:sp>
      <p:sp>
        <p:nvSpPr>
          <p:cNvPr id="322" name="Shape 322"/>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71" name="Shape 371"/>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72" name="Shape 372"/>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0789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79768" y="4777194"/>
            <a:ext cx="5438100" cy="3908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96" name="Shape 396"/>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IE"/>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5" name="Shape 395"/>
          <p:cNvSpPr txBox="1">
            <a:spLocks noGrp="1"/>
          </p:cNvSpPr>
          <p:nvPr>
            <p:ph type="body" idx="1"/>
          </p:nvPr>
        </p:nvSpPr>
        <p:spPr>
          <a:xfrm>
            <a:off x="679768" y="4777194"/>
            <a:ext cx="5438100" cy="3908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96" name="Shape 396"/>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rtl="0">
              <a:spcBef>
                <a:spcPts val="0"/>
              </a:spcBef>
              <a:spcAft>
                <a:spcPts val="0"/>
              </a:spcAft>
              <a:buNone/>
            </a:pPr>
            <a:fld id="{00000000-1234-1234-1234-123412341234}" type="slidenum">
              <a:rPr lang="en-IE"/>
              <a:t>15</a:t>
            </a:fld>
            <a:endParaRPr/>
          </a:p>
        </p:txBody>
      </p:sp>
    </p:spTree>
    <p:extLst>
      <p:ext uri="{BB962C8B-B14F-4D97-AF65-F5344CB8AC3E}">
        <p14:creationId xmlns:p14="http://schemas.microsoft.com/office/powerpoint/2010/main" val="1790133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36" name="Shape 336"/>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IE"/>
              <a:t>Countries agreed two years ago in Paris that there should be a one-off moment in 2018 to “take stock” of how climate action was progressing. This information will be used to inform the next round of NDCs, due in 2020.</a:t>
            </a:r>
            <a:endParaRPr/>
          </a:p>
          <a:p>
            <a:pPr marL="0" marR="0" lvl="0" indent="0" algn="l" rtl="0">
              <a:spcBef>
                <a:spcPts val="0"/>
              </a:spcBef>
              <a:spcAft>
                <a:spcPts val="0"/>
              </a:spcAft>
              <a:buClr>
                <a:schemeClr val="dk1"/>
              </a:buClr>
              <a:buSzPts val="1100"/>
              <a:buFont typeface="Arial"/>
              <a:buNone/>
            </a:pPr>
            <a:r>
              <a:rPr lang="en-IE"/>
              <a:t>The final “approach” of the Talanoa dialogue was included as a four-page Annex to the main COP23 outcome decision.</a:t>
            </a:r>
            <a:endParaRPr/>
          </a:p>
          <a:p>
            <a:pPr marL="0" marR="0" lvl="0" indent="0" algn="l" rtl="0">
              <a:spcBef>
                <a:spcPts val="0"/>
              </a:spcBef>
              <a:spcAft>
                <a:spcPts val="0"/>
              </a:spcAft>
              <a:buClr>
                <a:schemeClr val="dk1"/>
              </a:buClr>
              <a:buSzPts val="1100"/>
              <a:buFont typeface="Arial"/>
              <a:buNone/>
            </a:pPr>
            <a:r>
              <a:rPr lang="en-IE"/>
              <a:t>It will be structured around three questions – “Where are we? Where do we want to go? How do we get there?” – but also includes new details, such as a decision to accept inputs from non-party stakeholders as well as parties, a decision to set up an online platform to receive inputs, and a new emphasis on efforts being made in the pre-2020 period.</a:t>
            </a:r>
            <a:endParaRPr/>
          </a:p>
          <a:p>
            <a:pPr marL="0" marR="0" lvl="0" indent="0" algn="l" rtl="0">
              <a:spcBef>
                <a:spcPts val="0"/>
              </a:spcBef>
              <a:spcAft>
                <a:spcPts val="0"/>
              </a:spcAft>
              <a:buNone/>
            </a:pPr>
            <a:endParaRPr/>
          </a:p>
        </p:txBody>
      </p:sp>
      <p:sp>
        <p:nvSpPr>
          <p:cNvPr id="337" name="Shape 337"/>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5</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a:t>effortsharing.org - </a:t>
            </a:r>
            <a:r>
              <a:rPr lang="en-IE" i="1"/>
              <a:t>Ireland scores 13 points and ranks 18th as it advocates for weakening the starting point by setting it significantly above actual emissions and above its 2020 target. The country is furthermore not planning to go beyond its domestic 2030 target of 30% emission reductions nor has it set an adequate long-term target. The Commission proposal would already allow Ireland to stall its efforts to cut emissions, but the country is trying to weaken this proposal even further.</a:t>
            </a:r>
            <a:endParaRPr sz="1200" b="0" i="1"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63" name="Shape 363"/>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dirty="0"/>
              <a:t>- Analysis by the Department of Public Expenditure &amp; Reform, and by UCC, has shown that without new, immediate and substantive efforts to cut emissions, Ireland faces financial penalties in the region of €500 million by 2020 for failing to comply with our EU climate and renewable energy commitments  Analysis by the IIEA estimates that Ireland may face non-compliance costs of between €3bn and €6bn by 2030 for failing to reduce emissions unless further action is taken. </a:t>
            </a:r>
            <a:endParaRPr dirty="0"/>
          </a:p>
        </p:txBody>
      </p:sp>
      <p:sp>
        <p:nvSpPr>
          <p:cNvPr id="364" name="Shape 364"/>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7</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IE" dirty="0" smtClean="0"/>
              <a:t>These are the latest figures from CAIT,  the World</a:t>
            </a:r>
            <a:r>
              <a:rPr lang="en-IE" baseline="0" dirty="0" smtClean="0"/>
              <a:t> Resources Institute’s</a:t>
            </a:r>
            <a:r>
              <a:rPr lang="en-IE" dirty="0" smtClean="0"/>
              <a:t> Climate Data Explorer, one of the most trusted sources of climate data available. It is a free and open source for comprehensive and comparable climate and emissions data. http://cait.wri.org</a:t>
            </a:r>
            <a:endParaRPr dirty="0"/>
          </a:p>
        </p:txBody>
      </p:sp>
      <p:sp>
        <p:nvSpPr>
          <p:cNvPr id="354" name="Shape 354"/>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930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SzPts val="1100"/>
              <a:buFont typeface="Arial"/>
              <a:buNone/>
            </a:pPr>
            <a:r>
              <a:rPr lang="en-IE" sz="1100" dirty="0" smtClean="0">
                <a:latin typeface="Arial"/>
                <a:ea typeface="Arial"/>
                <a:cs typeface="Arial"/>
                <a:sym typeface="Arial"/>
              </a:rPr>
              <a:t>Ireland </a:t>
            </a:r>
            <a:r>
              <a:rPr lang="en-IE" sz="1100" dirty="0">
                <a:latin typeface="Arial"/>
                <a:ea typeface="Arial"/>
                <a:cs typeface="Arial"/>
                <a:sym typeface="Arial"/>
              </a:rPr>
              <a:t>was ranked the worst performing country in Europe for action on climate change. The</a:t>
            </a:r>
            <a:r>
              <a:rPr lang="en-IE" sz="1100" dirty="0">
                <a:latin typeface="Arial"/>
                <a:ea typeface="Arial"/>
                <a:cs typeface="Arial"/>
                <a:sym typeface="Arial"/>
                <a:hlinkClick r:id="rId3"/>
              </a:rPr>
              <a:t> </a:t>
            </a:r>
            <a:r>
              <a:rPr lang="en-IE" sz="1100" u="sng" dirty="0">
                <a:solidFill>
                  <a:schemeClr val="hlink"/>
                </a:solidFill>
                <a:latin typeface="Arial"/>
                <a:ea typeface="Arial"/>
                <a:cs typeface="Arial"/>
                <a:sym typeface="Arial"/>
                <a:hlinkClick r:id="rId3"/>
              </a:rPr>
              <a:t>Climate Change Performance Index</a:t>
            </a:r>
            <a:r>
              <a:rPr lang="en-IE" sz="1100" dirty="0">
                <a:latin typeface="Arial"/>
                <a:ea typeface="Arial"/>
                <a:cs typeface="Arial"/>
                <a:sym typeface="Arial"/>
              </a:rPr>
              <a:t>, which is produced annually on the basis of joint analysis by two leading European think-tanks, placed Ireland 49th out of 56 countries, a drop of 28 places from last year.</a:t>
            </a:r>
            <a:endParaRPr sz="1100" dirty="0">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endParaRPr sz="1100" dirty="0">
              <a:latin typeface="Arial"/>
              <a:ea typeface="Arial"/>
              <a:cs typeface="Arial"/>
              <a:sym typeface="Arial"/>
            </a:endParaRPr>
          </a:p>
          <a:p>
            <a:pPr marL="0" lvl="0" indent="0" rtl="0">
              <a:lnSpc>
                <a:spcPct val="115000"/>
              </a:lnSpc>
              <a:spcBef>
                <a:spcPts val="0"/>
              </a:spcBef>
              <a:spcAft>
                <a:spcPts val="0"/>
              </a:spcAft>
              <a:buClr>
                <a:schemeClr val="dk1"/>
              </a:buClr>
              <a:buSzPts val="1100"/>
              <a:buFont typeface="Arial"/>
              <a:buNone/>
            </a:pPr>
            <a:r>
              <a:rPr lang="en-IE" sz="1100" dirty="0">
                <a:latin typeface="Arial"/>
                <a:ea typeface="Arial"/>
                <a:cs typeface="Arial"/>
                <a:sym typeface="Arial"/>
              </a:rPr>
              <a:t>- Analysis by the</a:t>
            </a:r>
            <a:r>
              <a:rPr lang="en-IE" sz="1100" dirty="0">
                <a:latin typeface="Arial"/>
                <a:ea typeface="Arial"/>
                <a:cs typeface="Arial"/>
                <a:sym typeface="Arial"/>
                <a:hlinkClick r:id="rId4"/>
              </a:rPr>
              <a:t> </a:t>
            </a:r>
            <a:r>
              <a:rPr lang="en-IE" sz="1100" u="sng" dirty="0">
                <a:solidFill>
                  <a:schemeClr val="hlink"/>
                </a:solidFill>
                <a:latin typeface="Arial"/>
                <a:ea typeface="Arial"/>
                <a:cs typeface="Arial"/>
                <a:sym typeface="Arial"/>
                <a:hlinkClick r:id="rId4"/>
              </a:rPr>
              <a:t>Department of Public Expenditure &amp; Reform</a:t>
            </a:r>
            <a:r>
              <a:rPr lang="en-IE" sz="1100" dirty="0">
                <a:latin typeface="Arial"/>
                <a:ea typeface="Arial"/>
                <a:cs typeface="Arial"/>
                <a:sym typeface="Arial"/>
              </a:rPr>
              <a:t>, and by</a:t>
            </a:r>
            <a:r>
              <a:rPr lang="en-IE" sz="1100" dirty="0">
                <a:latin typeface="Arial"/>
                <a:ea typeface="Arial"/>
                <a:cs typeface="Arial"/>
                <a:sym typeface="Arial"/>
                <a:hlinkClick r:id="rId5"/>
              </a:rPr>
              <a:t> </a:t>
            </a:r>
            <a:r>
              <a:rPr lang="en-IE" sz="1100" u="sng" dirty="0">
                <a:solidFill>
                  <a:schemeClr val="hlink"/>
                </a:solidFill>
                <a:latin typeface="Arial"/>
                <a:ea typeface="Arial"/>
                <a:cs typeface="Arial"/>
                <a:sym typeface="Arial"/>
                <a:hlinkClick r:id="rId5"/>
              </a:rPr>
              <a:t>UCC</a:t>
            </a:r>
            <a:r>
              <a:rPr lang="en-IE" sz="1100" dirty="0">
                <a:latin typeface="Arial"/>
                <a:ea typeface="Arial"/>
                <a:cs typeface="Arial"/>
                <a:sym typeface="Arial"/>
              </a:rPr>
              <a:t>, has shown that without new, immediate and substantive efforts to cut emissions, Ireland faces financial penalties in the region of €500 million by 2020 for failing to comply with our EU climate and renewable energy commitments  Analysis by the IIEA estimates that Ireland may face non-compliance costs of between</a:t>
            </a:r>
            <a:r>
              <a:rPr lang="en-IE" sz="1100" dirty="0">
                <a:latin typeface="Arial"/>
                <a:ea typeface="Arial"/>
                <a:cs typeface="Arial"/>
                <a:sym typeface="Arial"/>
                <a:hlinkClick r:id="rId6"/>
              </a:rPr>
              <a:t> </a:t>
            </a:r>
            <a:r>
              <a:rPr lang="en-IE" sz="1100" u="sng" dirty="0">
                <a:solidFill>
                  <a:schemeClr val="hlink"/>
                </a:solidFill>
                <a:latin typeface="Arial"/>
                <a:ea typeface="Arial"/>
                <a:cs typeface="Arial"/>
                <a:sym typeface="Arial"/>
                <a:hlinkClick r:id="rId6"/>
              </a:rPr>
              <a:t>€3bn and €6bn by 2030</a:t>
            </a:r>
            <a:r>
              <a:rPr lang="en-IE" sz="1100" dirty="0">
                <a:latin typeface="Arial"/>
                <a:ea typeface="Arial"/>
                <a:cs typeface="Arial"/>
                <a:sym typeface="Arial"/>
              </a:rPr>
              <a:t> for failing to reduce emissions unless further action is taken. </a:t>
            </a:r>
            <a:endParaRPr sz="1100" dirty="0">
              <a:latin typeface="Arial"/>
              <a:ea typeface="Arial"/>
              <a:cs typeface="Arial"/>
              <a:sym typeface="Arial"/>
            </a:endParaRPr>
          </a:p>
          <a:p>
            <a:pPr marL="0" marR="0" lvl="0" indent="0" algn="l" rtl="0">
              <a:spcBef>
                <a:spcPts val="0"/>
              </a:spcBef>
              <a:spcAft>
                <a:spcPts val="0"/>
              </a:spcAft>
              <a:buNone/>
            </a:pPr>
            <a:endParaRPr dirty="0"/>
          </a:p>
        </p:txBody>
      </p:sp>
      <p:sp>
        <p:nvSpPr>
          <p:cNvPr id="354" name="Shape 354"/>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71" name="Shape 371"/>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372" name="Shape 372"/>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med" len="med"/>
            <a:tailEnd type="none" w="med" len="med"/>
          </a:ln>
        </p:spPr>
      </p:sp>
      <p:sp>
        <p:nvSpPr>
          <p:cNvPr id="379" name="Shape 379"/>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380" name="Shape 380"/>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E" sz="1200">
                <a:solidFill>
                  <a:schemeClr val="dk1"/>
                </a:solidFill>
                <a:latin typeface="Arial"/>
                <a:ea typeface="Arial"/>
                <a:cs typeface="Arial"/>
                <a:sym typeface="Arial"/>
              </a:rPr>
              <a:t>11</a:t>
            </a:fld>
            <a:endParaRPr sz="120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422275" y="1241425"/>
            <a:ext cx="5953125" cy="33496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79768" y="4777194"/>
            <a:ext cx="5438100" cy="3908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88" name="Shape 388"/>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IE"/>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2592925"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4" name="Shape 44"/>
          <p:cNvSpPr txBox="1">
            <a:spLocks noGrp="1"/>
          </p:cNvSpPr>
          <p:nvPr>
            <p:ph type="body" idx="1"/>
          </p:nvPr>
        </p:nvSpPr>
        <p:spPr>
          <a:xfrm>
            <a:off x="2589212" y="2133600"/>
            <a:ext cx="8915400"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5" name="Shape 45"/>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6" name="Shape 46"/>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Shape 47"/>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Shape 4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589212" y="609600"/>
            <a:ext cx="8915399" cy="311704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0" name="Shape 110"/>
          <p:cNvSpPr txBox="1">
            <a:spLocks noGrp="1"/>
          </p:cNvSpPr>
          <p:nvPr>
            <p:ph type="body" idx="1"/>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1" name="Shape 111"/>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2" name="Shape 112"/>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13" name="Shape 113"/>
          <p:cNvSpPr/>
          <p:nvPr/>
        </p:nvSpPr>
        <p:spPr>
          <a:xfrm rot="10800000" flipH="1">
            <a:off x="-4189" y="31781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4" name="Shape 114"/>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3275012" y="3505200"/>
            <a:ext cx="7536554"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8" name="Shape 118"/>
          <p:cNvSpPr txBox="1">
            <a:spLocks noGrp="1"/>
          </p:cNvSpPr>
          <p:nvPr>
            <p:ph type="body" idx="2"/>
          </p:nvPr>
        </p:nvSpPr>
        <p:spPr>
          <a:xfrm>
            <a:off x="2589212" y="4354046"/>
            <a:ext cx="8915399" cy="1555864"/>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119" name="Shape 11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Shape 12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Shape 121"/>
          <p:cNvSpPr/>
          <p:nvPr/>
        </p:nvSpPr>
        <p:spPr>
          <a:xfrm rot="10800000" flipH="1">
            <a:off x="-4189" y="31781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
        <p:nvSpPr>
          <p:cNvPr id="123" name="Shape 123"/>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chemeClr val="accent1"/>
                </a:solidFill>
                <a:latin typeface="Arial"/>
                <a:ea typeface="Arial"/>
                <a:cs typeface="Arial"/>
                <a:sym typeface="Arial"/>
              </a:rPr>
              <a:t>“</a:t>
            </a:r>
            <a:endParaRPr/>
          </a:p>
        </p:txBody>
      </p:sp>
      <p:sp>
        <p:nvSpPr>
          <p:cNvPr id="124" name="Shape 124"/>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Name Car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2589213" y="2438400"/>
            <a:ext cx="8915400" cy="272484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28" name="Shape 12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9" name="Shape 12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0" name="Shape 130"/>
          <p:cNvSpPr/>
          <p:nvPr/>
        </p:nvSpPr>
        <p:spPr>
          <a:xfrm rot="10800000" flipH="1">
            <a:off x="-4189" y="491172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1" name="Shape 131"/>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2849949" y="609600"/>
            <a:ext cx="8393926"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4" name="Shape 13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5" name="Shape 13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36" name="Shape 13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7" name="Shape 13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38" name="Shape 138"/>
          <p:cNvSpPr/>
          <p:nvPr/>
        </p:nvSpPr>
        <p:spPr>
          <a:xfrm rot="10800000" flipH="1">
            <a:off x="-4189" y="491172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9" name="Shape 13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
        <p:nvSpPr>
          <p:cNvPr id="140" name="Shape 140"/>
          <p:cNvSpPr txBox="1"/>
          <p:nvPr/>
        </p:nvSpPr>
        <p:spPr>
          <a:xfrm>
            <a:off x="2467652" y="648005"/>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chemeClr val="accent1"/>
                </a:solidFill>
                <a:latin typeface="Arial"/>
                <a:ea typeface="Arial"/>
                <a:cs typeface="Arial"/>
                <a:sym typeface="Arial"/>
              </a:rPr>
              <a:t>“</a:t>
            </a:r>
            <a:endParaRPr/>
          </a:p>
        </p:txBody>
      </p:sp>
      <p:sp>
        <p:nvSpPr>
          <p:cNvPr id="141" name="Shape 141"/>
          <p:cNvSpPr txBox="1"/>
          <p:nvPr/>
        </p:nvSpPr>
        <p:spPr>
          <a:xfrm>
            <a:off x="11114852" y="290530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2589212" y="627407"/>
            <a:ext cx="8915399" cy="288002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4" name="Shape 144"/>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5" name="Shape 145"/>
          <p:cNvSpPr txBox="1">
            <a:spLocks noGrp="1"/>
          </p:cNvSpPr>
          <p:nvPr>
            <p:ph type="body" idx="2"/>
          </p:nvPr>
        </p:nvSpPr>
        <p:spPr>
          <a:xfrm>
            <a:off x="2589213" y="5181600"/>
            <a:ext cx="8915400" cy="72962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6" name="Shape 14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7" name="Shape 14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8" name="Shape 148"/>
          <p:cNvSpPr/>
          <p:nvPr/>
        </p:nvSpPr>
        <p:spPr>
          <a:xfrm rot="10800000" flipH="1">
            <a:off x="-4189" y="491172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2" name="Shape 152"/>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53" name="Shape 153"/>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4" name="Shape 154"/>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55" name="Shape 155"/>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rot="5400000">
            <a:off x="7756704" y="2165513"/>
            <a:ext cx="5283817" cy="2207601"/>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9" name="Shape 159"/>
          <p:cNvSpPr txBox="1">
            <a:spLocks noGrp="1"/>
          </p:cNvSpPr>
          <p:nvPr>
            <p:ph type="body" idx="1"/>
          </p:nvPr>
        </p:nvSpPr>
        <p:spPr>
          <a:xfrm rot="5400000">
            <a:off x="3185803" y="30814"/>
            <a:ext cx="5283817" cy="6477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0" name="Shape 16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1" name="Shape 16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62" name="Shape 162"/>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3" name="Shape 16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2592925" y="624110"/>
            <a:ext cx="8911800" cy="1281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9" name="Shape 199"/>
          <p:cNvSpPr txBox="1">
            <a:spLocks noGrp="1"/>
          </p:cNvSpPr>
          <p:nvPr>
            <p:ph type="body" idx="1"/>
          </p:nvPr>
        </p:nvSpPr>
        <p:spPr>
          <a:xfrm>
            <a:off x="2589212" y="2133600"/>
            <a:ext cx="8915400" cy="37776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00" name="Shape 200"/>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1" name="Shape 201"/>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2" name="Shape 202"/>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3" name="Shape 20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2592924" y="624110"/>
            <a:ext cx="8911800" cy="1281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06" name="Shape 206"/>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7" name="Shape 207"/>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8" name="Shape 208"/>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9" name="Shape 209"/>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10"/>
        <p:cNvGrpSpPr/>
        <p:nvPr/>
      </p:nvGrpSpPr>
      <p:grpSpPr>
        <a:xfrm>
          <a:off x="0" y="0"/>
          <a:ext cx="0" cy="0"/>
          <a:chOff x="0" y="0"/>
          <a:chExt cx="0" cy="0"/>
        </a:xfrm>
      </p:grpSpPr>
      <p:sp>
        <p:nvSpPr>
          <p:cNvPr id="211" name="Shape 211"/>
          <p:cNvSpPr txBox="1">
            <a:spLocks noGrp="1"/>
          </p:cNvSpPr>
          <p:nvPr>
            <p:ph type="ctrTitle"/>
          </p:nvPr>
        </p:nvSpPr>
        <p:spPr>
          <a:xfrm>
            <a:off x="2589213" y="2514600"/>
            <a:ext cx="8915400" cy="2262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2" name="Shape 212"/>
          <p:cNvSpPr txBox="1">
            <a:spLocks noGrp="1"/>
          </p:cNvSpPr>
          <p:nvPr>
            <p:ph type="subTitle" idx="1"/>
          </p:nvPr>
        </p:nvSpPr>
        <p:spPr>
          <a:xfrm>
            <a:off x="2589213" y="4777379"/>
            <a:ext cx="8915400" cy="1126200"/>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213" name="Shape 213"/>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4" name="Shape 214"/>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5" name="Shape 215"/>
          <p:cNvSpPr/>
          <p:nvPr/>
        </p:nvSpPr>
        <p:spPr>
          <a:xfrm>
            <a:off x="0" y="4323810"/>
            <a:ext cx="1744800" cy="778500"/>
          </a:xfrm>
          <a:custGeom>
            <a:avLst/>
            <a:gdLst/>
            <a:ahLst/>
            <a:cxnLst/>
            <a:rect l="0" t="0" r="0" b="0"/>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txBox="1">
            <a:spLocks noGrp="1"/>
          </p:cNvSpPr>
          <p:nvPr>
            <p:ph type="sldNum" idx="12"/>
          </p:nvPr>
        </p:nvSpPr>
        <p:spPr>
          <a:xfrm>
            <a:off x="531812" y="4529540"/>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9"/>
        <p:cNvGrpSpPr/>
        <p:nvPr/>
      </p:nvGrpSpPr>
      <p:grpSpPr>
        <a:xfrm>
          <a:off x="0" y="0"/>
          <a:ext cx="0" cy="0"/>
          <a:chOff x="0" y="0"/>
          <a:chExt cx="0" cy="0"/>
        </a:xfrm>
      </p:grpSpPr>
      <p:sp>
        <p:nvSpPr>
          <p:cNvPr id="50" name="Shape 50"/>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1" name="Shape 51"/>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2" name="Shape 52"/>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589212" y="2058750"/>
            <a:ext cx="8915400" cy="146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9" name="Shape 219"/>
          <p:cNvSpPr txBox="1">
            <a:spLocks noGrp="1"/>
          </p:cNvSpPr>
          <p:nvPr>
            <p:ph type="body" idx="1"/>
          </p:nvPr>
        </p:nvSpPr>
        <p:spPr>
          <a:xfrm>
            <a:off x="2589212" y="3530129"/>
            <a:ext cx="8915400"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20" name="Shape 220"/>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1" name="Shape 221"/>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2" name="Shape 222"/>
          <p:cNvSpPr/>
          <p:nvPr/>
        </p:nvSpPr>
        <p:spPr>
          <a:xfrm rot="10800000" flipH="1">
            <a:off x="-4189" y="31781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3" name="Shape 223"/>
          <p:cNvSpPr txBox="1">
            <a:spLocks noGrp="1"/>
          </p:cNvSpPr>
          <p:nvPr>
            <p:ph type="sldNum" idx="12"/>
          </p:nvPr>
        </p:nvSpPr>
        <p:spPr>
          <a:xfrm>
            <a:off x="531812" y="3244139"/>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2592924" y="624110"/>
            <a:ext cx="8911800" cy="1281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6" name="Shape 226"/>
          <p:cNvSpPr txBox="1">
            <a:spLocks noGrp="1"/>
          </p:cNvSpPr>
          <p:nvPr>
            <p:ph type="body" idx="1"/>
          </p:nvPr>
        </p:nvSpPr>
        <p:spPr>
          <a:xfrm>
            <a:off x="2589212" y="2133600"/>
            <a:ext cx="4314000" cy="37776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7" name="Shape 227"/>
          <p:cNvSpPr txBox="1">
            <a:spLocks noGrp="1"/>
          </p:cNvSpPr>
          <p:nvPr>
            <p:ph type="body" idx="2"/>
          </p:nvPr>
        </p:nvSpPr>
        <p:spPr>
          <a:xfrm>
            <a:off x="7190747" y="2126222"/>
            <a:ext cx="4314000" cy="37776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8" name="Shape 228"/>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9" name="Shape 229"/>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0" name="Shape 230"/>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2592924" y="624110"/>
            <a:ext cx="8911800" cy="1281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34" name="Shape 234"/>
          <p:cNvSpPr txBox="1">
            <a:spLocks noGrp="1"/>
          </p:cNvSpPr>
          <p:nvPr>
            <p:ph type="body" idx="1"/>
          </p:nvPr>
        </p:nvSpPr>
        <p:spPr>
          <a:xfrm>
            <a:off x="2939373" y="1972703"/>
            <a:ext cx="3992700" cy="5763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35" name="Shape 235"/>
          <p:cNvSpPr txBox="1">
            <a:spLocks noGrp="1"/>
          </p:cNvSpPr>
          <p:nvPr>
            <p:ph type="body" idx="2"/>
          </p:nvPr>
        </p:nvSpPr>
        <p:spPr>
          <a:xfrm>
            <a:off x="2589212" y="2548966"/>
            <a:ext cx="4342800" cy="3354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36" name="Shape 236"/>
          <p:cNvSpPr txBox="1">
            <a:spLocks noGrp="1"/>
          </p:cNvSpPr>
          <p:nvPr>
            <p:ph type="body" idx="3"/>
          </p:nvPr>
        </p:nvSpPr>
        <p:spPr>
          <a:xfrm>
            <a:off x="7506629" y="1969475"/>
            <a:ext cx="3999000" cy="5763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237" name="Shape 237"/>
          <p:cNvSpPr txBox="1">
            <a:spLocks noGrp="1"/>
          </p:cNvSpPr>
          <p:nvPr>
            <p:ph type="body" idx="4"/>
          </p:nvPr>
        </p:nvSpPr>
        <p:spPr>
          <a:xfrm>
            <a:off x="7166957" y="2545738"/>
            <a:ext cx="4338600" cy="3354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38" name="Shape 238"/>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9" name="Shape 239"/>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0" name="Shape 240"/>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2"/>
        <p:cNvGrpSpPr/>
        <p:nvPr/>
      </p:nvGrpSpPr>
      <p:grpSpPr>
        <a:xfrm>
          <a:off x="0" y="0"/>
          <a:ext cx="0" cy="0"/>
          <a:chOff x="0" y="0"/>
          <a:chExt cx="0" cy="0"/>
        </a:xfrm>
      </p:grpSpPr>
      <p:sp>
        <p:nvSpPr>
          <p:cNvPr id="243" name="Shape 243"/>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4" name="Shape 244"/>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5" name="Shape 245"/>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2589212" y="446088"/>
            <a:ext cx="3505200" cy="9762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49" name="Shape 249"/>
          <p:cNvSpPr txBox="1">
            <a:spLocks noGrp="1"/>
          </p:cNvSpPr>
          <p:nvPr>
            <p:ph type="body" idx="1"/>
          </p:nvPr>
        </p:nvSpPr>
        <p:spPr>
          <a:xfrm>
            <a:off x="6323012" y="446088"/>
            <a:ext cx="5181600" cy="5415000"/>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50" name="Shape 250"/>
          <p:cNvSpPr txBox="1">
            <a:spLocks noGrp="1"/>
          </p:cNvSpPr>
          <p:nvPr>
            <p:ph type="body" idx="2"/>
          </p:nvPr>
        </p:nvSpPr>
        <p:spPr>
          <a:xfrm>
            <a:off x="2589212" y="1598613"/>
            <a:ext cx="3505200" cy="4262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51" name="Shape 251"/>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2" name="Shape 252"/>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3" name="Shape 253"/>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4" name="Shape 254"/>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2589213" y="4800600"/>
            <a:ext cx="8915400" cy="5667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7" name="Shape 257"/>
          <p:cNvSpPr>
            <a:spLocks noGrp="1"/>
          </p:cNvSpPr>
          <p:nvPr>
            <p:ph type="pic" idx="2"/>
          </p:nvPr>
        </p:nvSpPr>
        <p:spPr>
          <a:xfrm>
            <a:off x="2589212" y="634965"/>
            <a:ext cx="8915400" cy="385500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258" name="Shape 258"/>
          <p:cNvSpPr txBox="1">
            <a:spLocks noGrp="1"/>
          </p:cNvSpPr>
          <p:nvPr>
            <p:ph type="body" idx="1"/>
          </p:nvPr>
        </p:nvSpPr>
        <p:spPr>
          <a:xfrm>
            <a:off x="2589213" y="5367338"/>
            <a:ext cx="8915400" cy="4938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259" name="Shape 259"/>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0" name="Shape 260"/>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1" name="Shape 261"/>
          <p:cNvSpPr/>
          <p:nvPr/>
        </p:nvSpPr>
        <p:spPr>
          <a:xfrm rot="10800000" flipH="1">
            <a:off x="-4189" y="491172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a:spLocks noGrp="1"/>
          </p:cNvSpPr>
          <p:nvPr>
            <p:ph type="sldNum" idx="12"/>
          </p:nvPr>
        </p:nvSpPr>
        <p:spPr>
          <a:xfrm>
            <a:off x="531812" y="4983087"/>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2589212" y="609600"/>
            <a:ext cx="8915400" cy="3117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5" name="Shape 265"/>
          <p:cNvSpPr txBox="1">
            <a:spLocks noGrp="1"/>
          </p:cNvSpPr>
          <p:nvPr>
            <p:ph type="body" idx="1"/>
          </p:nvPr>
        </p:nvSpPr>
        <p:spPr>
          <a:xfrm>
            <a:off x="2589212" y="4354046"/>
            <a:ext cx="8915400" cy="15558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66" name="Shape 266"/>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7" name="Shape 267"/>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8" name="Shape 268"/>
          <p:cNvSpPr/>
          <p:nvPr/>
        </p:nvSpPr>
        <p:spPr>
          <a:xfrm rot="10800000" flipH="1">
            <a:off x="-4189" y="31781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9" name="Shape 269"/>
          <p:cNvSpPr txBox="1">
            <a:spLocks noGrp="1"/>
          </p:cNvSpPr>
          <p:nvPr>
            <p:ph type="sldNum" idx="12"/>
          </p:nvPr>
        </p:nvSpPr>
        <p:spPr>
          <a:xfrm>
            <a:off x="531812" y="3244139"/>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2849949" y="609600"/>
            <a:ext cx="8394000"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2" name="Shape 272"/>
          <p:cNvSpPr txBox="1">
            <a:spLocks noGrp="1"/>
          </p:cNvSpPr>
          <p:nvPr>
            <p:ph type="body" idx="1"/>
          </p:nvPr>
        </p:nvSpPr>
        <p:spPr>
          <a:xfrm>
            <a:off x="3275012" y="3505200"/>
            <a:ext cx="7536600" cy="3810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600"/>
              <a:buFont typeface="Noto Sans Symbols"/>
              <a:buNone/>
              <a:defRPr sz="1600" b="0" i="0" u="none" strike="noStrike" cap="none">
                <a:solidFill>
                  <a:srgbClr val="7F7F7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73" name="Shape 273"/>
          <p:cNvSpPr txBox="1">
            <a:spLocks noGrp="1"/>
          </p:cNvSpPr>
          <p:nvPr>
            <p:ph type="body" idx="2"/>
          </p:nvPr>
        </p:nvSpPr>
        <p:spPr>
          <a:xfrm>
            <a:off x="2589212" y="4354046"/>
            <a:ext cx="8915400" cy="1555800"/>
          </a:xfrm>
          <a:prstGeom prst="rect">
            <a:avLst/>
          </a:prstGeom>
          <a:noFill/>
          <a:ln>
            <a:noFill/>
          </a:ln>
        </p:spPr>
        <p:txBody>
          <a:bodyPr spcFirstLastPara="1" wrap="square" lIns="91425" tIns="91425" rIns="91425" bIns="91425" anchor="ctr"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274" name="Shape 274"/>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5" name="Shape 275"/>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6" name="Shape 276"/>
          <p:cNvSpPr/>
          <p:nvPr/>
        </p:nvSpPr>
        <p:spPr>
          <a:xfrm rot="10800000" flipH="1">
            <a:off x="-4189" y="31781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txBox="1">
            <a:spLocks noGrp="1"/>
          </p:cNvSpPr>
          <p:nvPr>
            <p:ph type="sldNum" idx="12"/>
          </p:nvPr>
        </p:nvSpPr>
        <p:spPr>
          <a:xfrm>
            <a:off x="531812" y="3244139"/>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
        <p:nvSpPr>
          <p:cNvPr id="278" name="Shape 278"/>
          <p:cNvSpPr txBox="1"/>
          <p:nvPr/>
        </p:nvSpPr>
        <p:spPr>
          <a:xfrm>
            <a:off x="2467652" y="648005"/>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b="0" i="0" u="none" strike="noStrike" cap="none">
                <a:solidFill>
                  <a:schemeClr val="accent1"/>
                </a:solidFill>
                <a:latin typeface="Arial"/>
                <a:ea typeface="Arial"/>
                <a:cs typeface="Arial"/>
                <a:sym typeface="Arial"/>
              </a:rPr>
              <a:t>“</a:t>
            </a:r>
            <a:endParaRPr/>
          </a:p>
        </p:txBody>
      </p:sp>
      <p:sp>
        <p:nvSpPr>
          <p:cNvPr id="279" name="Shape 279"/>
          <p:cNvSpPr txBox="1"/>
          <p:nvPr/>
        </p:nvSpPr>
        <p:spPr>
          <a:xfrm>
            <a:off x="11114852" y="290530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Name Car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2589213" y="2438400"/>
            <a:ext cx="8915400" cy="27249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2" name="Shape 282"/>
          <p:cNvSpPr txBox="1">
            <a:spLocks noGrp="1"/>
          </p:cNvSpPr>
          <p:nvPr>
            <p:ph type="body" idx="1"/>
          </p:nvPr>
        </p:nvSpPr>
        <p:spPr>
          <a:xfrm>
            <a:off x="2589213" y="5181600"/>
            <a:ext cx="8915400" cy="7296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83" name="Shape 283"/>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4" name="Shape 284"/>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85" name="Shape 285"/>
          <p:cNvSpPr/>
          <p:nvPr/>
        </p:nvSpPr>
        <p:spPr>
          <a:xfrm rot="10800000" flipH="1">
            <a:off x="-4189" y="491172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6" name="Shape 286"/>
          <p:cNvSpPr txBox="1">
            <a:spLocks noGrp="1"/>
          </p:cNvSpPr>
          <p:nvPr>
            <p:ph type="sldNum" idx="12"/>
          </p:nvPr>
        </p:nvSpPr>
        <p:spPr>
          <a:xfrm>
            <a:off x="531812" y="4983087"/>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Quote Name Car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2849949" y="609600"/>
            <a:ext cx="8394000" cy="2895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9" name="Shape 289"/>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90" name="Shape 290"/>
          <p:cNvSpPr txBox="1">
            <a:spLocks noGrp="1"/>
          </p:cNvSpPr>
          <p:nvPr>
            <p:ph type="body" idx="2"/>
          </p:nvPr>
        </p:nvSpPr>
        <p:spPr>
          <a:xfrm>
            <a:off x="2589213" y="5181600"/>
            <a:ext cx="8915400" cy="7296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91" name="Shape 291"/>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2" name="Shape 292"/>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93" name="Shape 293"/>
          <p:cNvSpPr/>
          <p:nvPr/>
        </p:nvSpPr>
        <p:spPr>
          <a:xfrm rot="10800000" flipH="1">
            <a:off x="-4189" y="491172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txBox="1">
            <a:spLocks noGrp="1"/>
          </p:cNvSpPr>
          <p:nvPr>
            <p:ph type="sldNum" idx="12"/>
          </p:nvPr>
        </p:nvSpPr>
        <p:spPr>
          <a:xfrm>
            <a:off x="531812" y="4983087"/>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
        <p:nvSpPr>
          <p:cNvPr id="295" name="Shape 295"/>
          <p:cNvSpPr txBox="1"/>
          <p:nvPr/>
        </p:nvSpPr>
        <p:spPr>
          <a:xfrm>
            <a:off x="2467652" y="648005"/>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b="0" i="0" u="none" strike="noStrike" cap="none">
                <a:solidFill>
                  <a:schemeClr val="accent1"/>
                </a:solidFill>
                <a:latin typeface="Arial"/>
                <a:ea typeface="Arial"/>
                <a:cs typeface="Arial"/>
                <a:sym typeface="Arial"/>
              </a:rPr>
              <a:t>“</a:t>
            </a:r>
            <a:endParaRPr/>
          </a:p>
        </p:txBody>
      </p:sp>
      <p:sp>
        <p:nvSpPr>
          <p:cNvPr id="296" name="Shape 296"/>
          <p:cNvSpPr txBox="1"/>
          <p:nvPr/>
        </p:nvSpPr>
        <p:spPr>
          <a:xfrm>
            <a:off x="11114852" y="290530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IE" sz="8000" b="0" i="0" u="none" strike="noStrike" cap="none">
                <a:solidFill>
                  <a:schemeClr val="accent1"/>
                </a:solidFill>
                <a:latin typeface="Arial"/>
                <a:ea typeface="Arial"/>
                <a:cs typeface="Arial"/>
                <a:sym typeface="Arial"/>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2589213" y="2514600"/>
            <a:ext cx="8915399" cy="2262781"/>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5400"/>
              <a:buFont typeface="Century Gothic"/>
              <a:buNone/>
              <a:defRPr sz="5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6" name="Shape 56"/>
          <p:cNvSpPr txBox="1">
            <a:spLocks noGrp="1"/>
          </p:cNvSpPr>
          <p:nvPr>
            <p:ph type="subTitle" idx="1"/>
          </p:nvPr>
        </p:nvSpPr>
        <p:spPr>
          <a:xfrm>
            <a:off x="2589213" y="4777379"/>
            <a:ext cx="8915399" cy="1126283"/>
          </a:xfrm>
          <a:prstGeom prst="rect">
            <a:avLst/>
          </a:prstGeom>
          <a:noFill/>
          <a:ln>
            <a:noFill/>
          </a:ln>
        </p:spPr>
        <p:txBody>
          <a:bodyPr spcFirstLastPara="1" wrap="square" lIns="91425" tIns="91425" rIns="91425" bIns="91425" anchor="t" anchorCtr="0"/>
          <a:lstStyle>
            <a:lvl1pPr marR="0" lvl="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R="0" lvl="1" algn="ctr"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2pPr>
            <a:lvl3pPr marR="0" lvl="2" algn="ctr"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3pPr>
            <a:lvl4pPr marR="0" lvl="3"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4pPr>
            <a:lvl5pPr marR="0" lvl="4"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5pPr>
            <a:lvl6pPr marR="0" lvl="5"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6pPr>
            <a:lvl7pPr marR="0" lvl="6"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7pPr>
            <a:lvl8pPr marR="0" lvl="7"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8pPr>
            <a:lvl9pPr marR="0" lvl="8" algn="ctr" rtl="0">
              <a:spcBef>
                <a:spcPts val="1000"/>
              </a:spcBef>
              <a:spcAft>
                <a:spcPts val="0"/>
              </a:spcAft>
              <a:buClr>
                <a:schemeClr val="accent1"/>
              </a:buClr>
              <a:buSzPts val="1200"/>
              <a:buFont typeface="Noto Sans Symbols"/>
              <a:buNone/>
              <a:defRPr sz="1200" b="0" i="0" u="none" strike="noStrike" cap="none">
                <a:solidFill>
                  <a:srgbClr val="888888"/>
                </a:solidFill>
                <a:latin typeface="Century Gothic"/>
                <a:ea typeface="Century Gothic"/>
                <a:cs typeface="Century Gothic"/>
                <a:sym typeface="Century Gothic"/>
              </a:defRPr>
            </a:lvl9pPr>
          </a:lstStyle>
          <a:p>
            <a:endParaRPr/>
          </a:p>
        </p:txBody>
      </p:sp>
      <p:sp>
        <p:nvSpPr>
          <p:cNvPr id="57" name="Shape 57"/>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8" name="Shape 58"/>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9" name="Shape 59"/>
          <p:cNvSpPr/>
          <p:nvPr/>
        </p:nvSpPr>
        <p:spPr>
          <a:xfrm>
            <a:off x="0" y="4323810"/>
            <a:ext cx="1744652" cy="778589"/>
          </a:xfrm>
          <a:custGeom>
            <a:avLst/>
            <a:gdLst/>
            <a:ahLst/>
            <a:cxnLst/>
            <a:rect l="0" t="0" r="0" b="0"/>
            <a:pathLst>
              <a:path w="120000" h="120000" extrusionOk="0">
                <a:moveTo>
                  <a:pt x="92580" y="119999"/>
                </a:moveTo>
                <a:cubicBezTo>
                  <a:pt x="93548" y="119999"/>
                  <a:pt x="94193" y="119277"/>
                  <a:pt x="94516" y="118554"/>
                </a:cubicBezTo>
                <a:cubicBezTo>
                  <a:pt x="94516" y="117831"/>
                  <a:pt x="94838" y="117831"/>
                  <a:pt x="94838" y="117831"/>
                </a:cubicBezTo>
                <a:cubicBezTo>
                  <a:pt x="119354" y="62891"/>
                  <a:pt x="119354" y="62891"/>
                  <a:pt x="119354" y="62891"/>
                </a:cubicBezTo>
                <a:cubicBezTo>
                  <a:pt x="120000" y="61445"/>
                  <a:pt x="120000" y="58554"/>
                  <a:pt x="119354" y="56385"/>
                </a:cubicBezTo>
                <a:cubicBezTo>
                  <a:pt x="94838" y="2168"/>
                  <a:pt x="94838" y="2168"/>
                  <a:pt x="94838" y="2168"/>
                </a:cubicBezTo>
                <a:cubicBezTo>
                  <a:pt x="94838" y="1445"/>
                  <a:pt x="94516" y="1445"/>
                  <a:pt x="94516" y="1445"/>
                </a:cubicBezTo>
                <a:cubicBezTo>
                  <a:pt x="94193" y="722"/>
                  <a:pt x="93548" y="0"/>
                  <a:pt x="92580" y="0"/>
                </a:cubicBezTo>
                <a:cubicBezTo>
                  <a:pt x="0" y="0"/>
                  <a:pt x="0" y="0"/>
                  <a:pt x="0" y="0"/>
                </a:cubicBezTo>
                <a:cubicBezTo>
                  <a:pt x="0" y="119999"/>
                  <a:pt x="0" y="119999"/>
                  <a:pt x="0" y="119999"/>
                </a:cubicBezTo>
                <a:lnTo>
                  <a:pt x="92580" y="119999"/>
                </a:ln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txBox="1">
            <a:spLocks noGrp="1"/>
          </p:cNvSpPr>
          <p:nvPr>
            <p:ph type="sldNum" idx="12"/>
          </p:nvPr>
        </p:nvSpPr>
        <p:spPr>
          <a:xfrm>
            <a:off x="531812" y="4529540"/>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rue or False">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2589212" y="627407"/>
            <a:ext cx="8915400" cy="2880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4800"/>
              <a:buFont typeface="Century Gothic"/>
              <a:buNone/>
              <a:defRPr sz="48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99" name="Shape 299"/>
          <p:cNvSpPr txBox="1">
            <a:spLocks noGrp="1"/>
          </p:cNvSpPr>
          <p:nvPr>
            <p:ph type="body" idx="1"/>
          </p:nvPr>
        </p:nvSpPr>
        <p:spPr>
          <a:xfrm>
            <a:off x="2589212" y="4343400"/>
            <a:ext cx="8915400" cy="838200"/>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chemeClr val="accent1"/>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00" name="Shape 300"/>
          <p:cNvSpPr txBox="1">
            <a:spLocks noGrp="1"/>
          </p:cNvSpPr>
          <p:nvPr>
            <p:ph type="body" idx="2"/>
          </p:nvPr>
        </p:nvSpPr>
        <p:spPr>
          <a:xfrm>
            <a:off x="2589213" y="5181600"/>
            <a:ext cx="8915400" cy="7296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800"/>
              <a:buFont typeface="Noto Sans Symbols"/>
              <a:buNone/>
              <a:defRPr sz="1800" b="0" i="0" u="none" strike="noStrike" cap="none">
                <a:solidFill>
                  <a:srgbClr val="595959"/>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01" name="Shape 301"/>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2" name="Shape 302"/>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3" name="Shape 303"/>
          <p:cNvSpPr/>
          <p:nvPr/>
        </p:nvSpPr>
        <p:spPr>
          <a:xfrm rot="10800000" flipH="1">
            <a:off x="-4189" y="491172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txBox="1">
            <a:spLocks noGrp="1"/>
          </p:cNvSpPr>
          <p:nvPr>
            <p:ph type="sldNum" idx="12"/>
          </p:nvPr>
        </p:nvSpPr>
        <p:spPr>
          <a:xfrm>
            <a:off x="531812" y="4983087"/>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2592924" y="624110"/>
            <a:ext cx="8911800" cy="1281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07" name="Shape 307"/>
          <p:cNvSpPr txBox="1">
            <a:spLocks noGrp="1"/>
          </p:cNvSpPr>
          <p:nvPr>
            <p:ph type="body" idx="1"/>
          </p:nvPr>
        </p:nvSpPr>
        <p:spPr>
          <a:xfrm rot="5400000">
            <a:off x="5103812" y="-381000"/>
            <a:ext cx="3886200" cy="89154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08" name="Shape 308"/>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9" name="Shape 309"/>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0" name="Shape 310"/>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1" name="Shape 31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rot="5400000">
            <a:off x="7756613" y="2165505"/>
            <a:ext cx="5283900" cy="22077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14" name="Shape 314"/>
          <p:cNvSpPr txBox="1">
            <a:spLocks noGrp="1"/>
          </p:cNvSpPr>
          <p:nvPr>
            <p:ph type="body" idx="1"/>
          </p:nvPr>
        </p:nvSpPr>
        <p:spPr>
          <a:xfrm rot="5400000">
            <a:off x="3185762" y="30855"/>
            <a:ext cx="5283900" cy="64770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15" name="Shape 315"/>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6" name="Shape 316"/>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7" name="Shape 317"/>
          <p:cNvSpPr/>
          <p:nvPr/>
        </p:nvSpPr>
        <p:spPr>
          <a:xfrm rot="10800000" flipH="1">
            <a:off x="-4189" y="714372"/>
            <a:ext cx="1588500" cy="507300"/>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8" name="Shape 318"/>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589212" y="2058750"/>
            <a:ext cx="8915399" cy="146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4000"/>
              <a:buFont typeface="Century Gothic"/>
              <a:buNone/>
              <a:defRPr sz="4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3" name="Shape 63"/>
          <p:cNvSpPr txBox="1">
            <a:spLocks noGrp="1"/>
          </p:cNvSpPr>
          <p:nvPr>
            <p:ph type="body" idx="1"/>
          </p:nvPr>
        </p:nvSpPr>
        <p:spPr>
          <a:xfrm>
            <a:off x="2589212" y="3530129"/>
            <a:ext cx="8915399" cy="860400"/>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2000"/>
              <a:buFont typeface="Noto Sans Symbols"/>
              <a:buNone/>
              <a:defRPr sz="2000" b="0" i="0" u="none" strike="noStrike" cap="none">
                <a:solidFill>
                  <a:srgbClr val="595959"/>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800"/>
              <a:buFont typeface="Noto Sans Symbols"/>
              <a:buNone/>
              <a:defRPr sz="1800" b="0" i="0" u="none" strike="noStrike" cap="none">
                <a:solidFill>
                  <a:srgbClr val="888888"/>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600"/>
              <a:buFont typeface="Noto Sans Symbols"/>
              <a:buNone/>
              <a:defRPr sz="1600" b="0" i="0" u="none" strike="noStrike" cap="none">
                <a:solidFill>
                  <a:srgbClr val="888888"/>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400"/>
              <a:buFont typeface="Noto Sans Symbols"/>
              <a:buNone/>
              <a:defRPr sz="1400" b="0" i="0" u="none" strike="noStrike" cap="none">
                <a:solidFill>
                  <a:srgbClr val="888888"/>
                </a:solidFill>
                <a:latin typeface="Century Gothic"/>
                <a:ea typeface="Century Gothic"/>
                <a:cs typeface="Century Gothic"/>
                <a:sym typeface="Century Gothic"/>
              </a:defRPr>
            </a:lvl9pPr>
          </a:lstStyle>
          <a:p>
            <a:endParaRPr/>
          </a:p>
        </p:txBody>
      </p:sp>
      <p:sp>
        <p:nvSpPr>
          <p:cNvPr id="64" name="Shape 6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5" name="Shape 6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6" name="Shape 66"/>
          <p:cNvSpPr/>
          <p:nvPr/>
        </p:nvSpPr>
        <p:spPr>
          <a:xfrm rot="10800000" flipH="1">
            <a:off x="-4189" y="31781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Shape 67"/>
          <p:cNvSpPr txBox="1">
            <a:spLocks noGrp="1"/>
          </p:cNvSpPr>
          <p:nvPr>
            <p:ph type="sldNum" idx="12"/>
          </p:nvPr>
        </p:nvSpPr>
        <p:spPr>
          <a:xfrm>
            <a:off x="531812" y="3244139"/>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0" name="Shape 70"/>
          <p:cNvSpPr txBox="1">
            <a:spLocks noGrp="1"/>
          </p:cNvSpPr>
          <p:nvPr>
            <p:ph type="body" idx="1"/>
          </p:nvPr>
        </p:nvSpPr>
        <p:spPr>
          <a:xfrm>
            <a:off x="2589212" y="2133600"/>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1" name="Shape 71"/>
          <p:cNvSpPr txBox="1">
            <a:spLocks noGrp="1"/>
          </p:cNvSpPr>
          <p:nvPr>
            <p:ph type="body" idx="2"/>
          </p:nvPr>
        </p:nvSpPr>
        <p:spPr>
          <a:xfrm>
            <a:off x="7190747" y="2126222"/>
            <a:ext cx="4313864" cy="3777622"/>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2" name="Shape 7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Shape 7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Shape 74"/>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8" name="Shape 78"/>
          <p:cNvSpPr txBox="1">
            <a:spLocks noGrp="1"/>
          </p:cNvSpPr>
          <p:nvPr>
            <p:ph type="body" idx="1"/>
          </p:nvPr>
        </p:nvSpPr>
        <p:spPr>
          <a:xfrm>
            <a:off x="2939373" y="1972703"/>
            <a:ext cx="3992732"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79" name="Shape 79"/>
          <p:cNvSpPr txBox="1">
            <a:spLocks noGrp="1"/>
          </p:cNvSpPr>
          <p:nvPr>
            <p:ph type="body" idx="2"/>
          </p:nvPr>
        </p:nvSpPr>
        <p:spPr>
          <a:xfrm>
            <a:off x="2589212" y="2548966"/>
            <a:ext cx="4342893"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0" name="Shape 80"/>
          <p:cNvSpPr txBox="1">
            <a:spLocks noGrp="1"/>
          </p:cNvSpPr>
          <p:nvPr>
            <p:ph type="body" idx="3"/>
          </p:nvPr>
        </p:nvSpPr>
        <p:spPr>
          <a:xfrm>
            <a:off x="7506629" y="1969475"/>
            <a:ext cx="3999001" cy="576262"/>
          </a:xfrm>
          <a:prstGeom prst="rect">
            <a:avLst/>
          </a:prstGeom>
          <a:noFill/>
          <a:ln>
            <a:noFill/>
          </a:ln>
        </p:spPr>
        <p:txBody>
          <a:bodyPr spcFirstLastPara="1" wrap="square" lIns="91425" tIns="91425" rIns="91425" bIns="91425" anchor="b" anchorCtr="0"/>
          <a:lstStyle>
            <a:lvl1pPr marL="457200" marR="0" lvl="0" indent="-228600" algn="l" rtl="0">
              <a:spcBef>
                <a:spcPts val="1000"/>
              </a:spcBef>
              <a:spcAft>
                <a:spcPts val="0"/>
              </a:spcAft>
              <a:buClr>
                <a:schemeClr val="accent1"/>
              </a:buClr>
              <a:buSzPts val="2400"/>
              <a:buFont typeface="Noto Sans Symbols"/>
              <a:buNone/>
              <a:defRPr sz="2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2000"/>
              <a:buFont typeface="Noto Sans Symbols"/>
              <a:buNone/>
              <a:defRPr sz="2000" b="1"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800"/>
              <a:buFont typeface="Noto Sans Symbols"/>
              <a:buNone/>
              <a:defRPr sz="1800" b="1"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1600"/>
              <a:buFont typeface="Noto Sans Symbols"/>
              <a:buNone/>
              <a:defRPr sz="1600" b="1" i="0" u="none" strike="noStrike" cap="none">
                <a:solidFill>
                  <a:srgbClr val="3F3F3F"/>
                </a:solidFill>
                <a:latin typeface="Century Gothic"/>
                <a:ea typeface="Century Gothic"/>
                <a:cs typeface="Century Gothic"/>
                <a:sym typeface="Century Gothic"/>
              </a:defRPr>
            </a:lvl9pPr>
          </a:lstStyle>
          <a:p>
            <a:endParaRPr/>
          </a:p>
        </p:txBody>
      </p:sp>
      <p:sp>
        <p:nvSpPr>
          <p:cNvPr id="81" name="Shape 81"/>
          <p:cNvSpPr txBox="1">
            <a:spLocks noGrp="1"/>
          </p:cNvSpPr>
          <p:nvPr>
            <p:ph type="body" idx="4"/>
          </p:nvPr>
        </p:nvSpPr>
        <p:spPr>
          <a:xfrm>
            <a:off x="7166957" y="2545738"/>
            <a:ext cx="4338674" cy="335406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82" name="Shape 82"/>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3" name="Shape 83"/>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4" name="Shape 84"/>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Shape 8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8" name="Shape 88"/>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Shape 89"/>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Shape 90"/>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589212" y="446088"/>
            <a:ext cx="3505199" cy="97631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000"/>
              <a:buFont typeface="Century Gothic"/>
              <a:buNone/>
              <a:defRPr sz="20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6323012" y="446088"/>
            <a:ext cx="5181600" cy="5414963"/>
          </a:xfrm>
          <a:prstGeom prst="rect">
            <a:avLst/>
          </a:prstGeom>
          <a:noFill/>
          <a:ln>
            <a:noFill/>
          </a:ln>
        </p:spPr>
        <p:txBody>
          <a:bodyPr spcFirstLastPara="1" wrap="square" lIns="91425" tIns="91425" rIns="91425" bIns="91425" anchor="ctr"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Shape 95"/>
          <p:cNvSpPr txBox="1">
            <a:spLocks noGrp="1"/>
          </p:cNvSpPr>
          <p:nvPr>
            <p:ph type="body" idx="2"/>
          </p:nvPr>
        </p:nvSpPr>
        <p:spPr>
          <a:xfrm>
            <a:off x="2589212" y="1598613"/>
            <a:ext cx="3505199" cy="4262436"/>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400"/>
              <a:buFont typeface="Noto Sans Symbols"/>
              <a:buNone/>
              <a:defRPr sz="14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96" name="Shape 96"/>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Shape 97"/>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8" name="Shape 98"/>
          <p:cNvSpPr/>
          <p:nvPr/>
        </p:nvSpPr>
        <p:spPr>
          <a:xfrm rot="10800000" flipH="1">
            <a:off x="-4189" y="71437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Shape 9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2589213" y="4800600"/>
            <a:ext cx="8915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2400"/>
              <a:buFont typeface="Century Gothic"/>
              <a:buNone/>
              <a:defRPr sz="24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2" name="Shape 102"/>
          <p:cNvSpPr>
            <a:spLocks noGrp="1"/>
          </p:cNvSpPr>
          <p:nvPr>
            <p:ph type="pic" idx="2"/>
          </p:nvPr>
        </p:nvSpPr>
        <p:spPr>
          <a:xfrm>
            <a:off x="2589212" y="634965"/>
            <a:ext cx="8915400" cy="3854970"/>
          </a:xfrm>
          <a:prstGeom prst="rect">
            <a:avLst/>
          </a:prstGeom>
          <a:noFill/>
          <a:ln>
            <a:noFill/>
          </a:ln>
        </p:spPr>
        <p:txBody>
          <a:bodyPr spcFirstLastPara="1" wrap="square" lIns="91425" tIns="91425" rIns="91425" bIns="91425" anchor="t" anchorCtr="0"/>
          <a:lstStyle>
            <a:lvl1pPr marR="0" lvl="0" algn="ctr"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60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03" name="Shape 103"/>
          <p:cNvSpPr txBox="1">
            <a:spLocks noGrp="1"/>
          </p:cNvSpPr>
          <p:nvPr>
            <p:ph type="body" idx="1"/>
          </p:nvPr>
        </p:nvSpPr>
        <p:spPr>
          <a:xfrm>
            <a:off x="2589213" y="5367338"/>
            <a:ext cx="8915400" cy="493712"/>
          </a:xfrm>
          <a:prstGeom prst="rect">
            <a:avLst/>
          </a:prstGeom>
          <a:noFill/>
          <a:ln>
            <a:noFill/>
          </a:ln>
        </p:spPr>
        <p:txBody>
          <a:bodyPr spcFirstLastPara="1" wrap="square" lIns="91425" tIns="91425" rIns="91425" bIns="91425" anchor="t" anchorCtr="0"/>
          <a:lstStyle>
            <a:lvl1pPr marL="457200" marR="0" lvl="0"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1pPr>
            <a:lvl2pPr marL="914400" marR="0" lvl="1" indent="-228600" algn="l" rtl="0">
              <a:spcBef>
                <a:spcPts val="1000"/>
              </a:spcBef>
              <a:spcAft>
                <a:spcPts val="0"/>
              </a:spcAft>
              <a:buClr>
                <a:schemeClr val="accent1"/>
              </a:buClr>
              <a:buSzPts val="1200"/>
              <a:buFont typeface="Noto Sans Symbols"/>
              <a:buNone/>
              <a:defRPr sz="1200" b="0" i="0" u="none" strike="noStrike" cap="none">
                <a:solidFill>
                  <a:srgbClr val="3F3F3F"/>
                </a:solidFill>
                <a:latin typeface="Century Gothic"/>
                <a:ea typeface="Century Gothic"/>
                <a:cs typeface="Century Gothic"/>
                <a:sym typeface="Century Gothic"/>
              </a:defRPr>
            </a:lvl2pPr>
            <a:lvl3pPr marL="1371600" marR="0" lvl="2" indent="-228600" algn="l" rtl="0">
              <a:spcBef>
                <a:spcPts val="1000"/>
              </a:spcBef>
              <a:spcAft>
                <a:spcPts val="0"/>
              </a:spcAft>
              <a:buClr>
                <a:schemeClr val="accent1"/>
              </a:buClr>
              <a:buSzPts val="1000"/>
              <a:buFont typeface="Noto Sans Symbols"/>
              <a:buNone/>
              <a:defRPr sz="1000" b="0" i="0" u="none" strike="noStrike" cap="none">
                <a:solidFill>
                  <a:srgbClr val="3F3F3F"/>
                </a:solidFill>
                <a:latin typeface="Century Gothic"/>
                <a:ea typeface="Century Gothic"/>
                <a:cs typeface="Century Gothic"/>
                <a:sym typeface="Century Gothic"/>
              </a:defRPr>
            </a:lvl3pPr>
            <a:lvl4pPr marL="1828800" marR="0" lvl="3"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4pPr>
            <a:lvl5pPr marL="2286000" marR="0" lvl="4"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5pPr>
            <a:lvl6pPr marL="2743200" marR="0" lvl="5"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6pPr>
            <a:lvl7pPr marL="3200400" marR="0" lvl="6"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7pPr>
            <a:lvl8pPr marL="3657600" marR="0" lvl="7"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8pPr>
            <a:lvl9pPr marL="4114800" marR="0" lvl="8" indent="-228600" algn="l" rtl="0">
              <a:spcBef>
                <a:spcPts val="1000"/>
              </a:spcBef>
              <a:spcAft>
                <a:spcPts val="0"/>
              </a:spcAft>
              <a:buClr>
                <a:schemeClr val="accent1"/>
              </a:buClr>
              <a:buSzPts val="900"/>
              <a:buFont typeface="Noto Sans Symbols"/>
              <a:buNone/>
              <a:defRPr sz="900" b="0" i="0" u="none" strike="noStrike" cap="none">
                <a:solidFill>
                  <a:srgbClr val="3F3F3F"/>
                </a:solidFill>
                <a:latin typeface="Century Gothic"/>
                <a:ea typeface="Century Gothic"/>
                <a:cs typeface="Century Gothic"/>
                <a:sym typeface="Century Gothic"/>
              </a:defRPr>
            </a:lvl9pPr>
          </a:lstStyle>
          <a:p>
            <a:endParaRPr/>
          </a:p>
        </p:txBody>
      </p:sp>
      <p:sp>
        <p:nvSpPr>
          <p:cNvPr id="104" name="Shape 104"/>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5" name="Shape 105"/>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06" name="Shape 106"/>
          <p:cNvSpPr/>
          <p:nvPr/>
        </p:nvSpPr>
        <p:spPr>
          <a:xfrm rot="10800000" flipH="1">
            <a:off x="-4189" y="4911725"/>
            <a:ext cx="1588527" cy="507297"/>
          </a:xfrm>
          <a:custGeom>
            <a:avLst/>
            <a:gdLst/>
            <a:ahLst/>
            <a:cxnLst/>
            <a:rect l="0" t="0" r="0" b="0"/>
            <a:pathLst>
              <a:path w="120000" h="120000" extrusionOk="0">
                <a:moveTo>
                  <a:pt x="120000" y="56412"/>
                </a:moveTo>
                <a:lnTo>
                  <a:pt x="102703" y="2256"/>
                </a:lnTo>
                <a:cubicBezTo>
                  <a:pt x="102586" y="1872"/>
                  <a:pt x="102443" y="1512"/>
                  <a:pt x="102326" y="1128"/>
                </a:cubicBezTo>
                <a:cubicBezTo>
                  <a:pt x="101976" y="0"/>
                  <a:pt x="101613" y="0"/>
                  <a:pt x="101250" y="0"/>
                </a:cubicBezTo>
                <a:lnTo>
                  <a:pt x="94398" y="0"/>
                </a:lnTo>
                <a:lnTo>
                  <a:pt x="0" y="840"/>
                </a:lnTo>
                <a:cubicBezTo>
                  <a:pt x="103" y="40560"/>
                  <a:pt x="220" y="80280"/>
                  <a:pt x="324" y="120000"/>
                </a:cubicBezTo>
                <a:lnTo>
                  <a:pt x="94398" y="119592"/>
                </a:lnTo>
                <a:lnTo>
                  <a:pt x="101250" y="119592"/>
                </a:lnTo>
                <a:cubicBezTo>
                  <a:pt x="101613" y="119592"/>
                  <a:pt x="101976" y="118464"/>
                  <a:pt x="102326" y="118464"/>
                </a:cubicBezTo>
                <a:cubicBezTo>
                  <a:pt x="102326" y="117336"/>
                  <a:pt x="102703" y="117336"/>
                  <a:pt x="102703" y="117336"/>
                </a:cubicBezTo>
                <a:lnTo>
                  <a:pt x="120000" y="63180"/>
                </a:lnTo>
                <a:cubicBezTo>
                  <a:pt x="120713" y="60924"/>
                  <a:pt x="120713" y="58668"/>
                  <a:pt x="120000" y="56412"/>
                </a:cubicBezTo>
                <a:close/>
              </a:path>
            </a:pathLst>
          </a:cu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txBox="1">
            <a:spLocks noGrp="1"/>
          </p:cNvSpPr>
          <p:nvPr>
            <p:ph type="sldNum" idx="12"/>
          </p:nvPr>
        </p:nvSpPr>
        <p:spPr>
          <a:xfrm>
            <a:off x="531812" y="4983087"/>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a:solidFill>
                  <a:srgbClr val="FEFFFF"/>
                </a:solidFill>
                <a:latin typeface="Century Gothic"/>
                <a:ea typeface="Century Gothic"/>
                <a:cs typeface="Century Gothic"/>
                <a:sym typeface="Century Gothic"/>
              </a:rPr>
              <a:t>‹#›</a:t>
            </a:fld>
            <a:endParaRPr sz="2000">
              <a:solidFill>
                <a:srgbClr val="FEFFFF"/>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9"/>
        <p:cNvGrpSpPr/>
        <p:nvPr/>
      </p:nvGrpSpPr>
      <p:grpSpPr>
        <a:xfrm>
          <a:off x="0" y="0"/>
          <a:ext cx="0" cy="0"/>
          <a:chOff x="0" y="0"/>
          <a:chExt cx="0" cy="0"/>
        </a:xfrm>
      </p:grpSpPr>
      <p:grpSp>
        <p:nvGrpSpPr>
          <p:cNvPr id="10" name="Shape 10"/>
          <p:cNvGrpSpPr/>
          <p:nvPr/>
        </p:nvGrpSpPr>
        <p:grpSpPr>
          <a:xfrm>
            <a:off x="1" y="228600"/>
            <a:ext cx="2851516" cy="6638628"/>
            <a:chOff x="2487613" y="285750"/>
            <a:chExt cx="2428875" cy="5654676"/>
          </a:xfrm>
        </p:grpSpPr>
        <p:sp>
          <p:nvSpPr>
            <p:cNvPr id="11" name="Shape 11"/>
            <p:cNvSpPr/>
            <p:nvPr/>
          </p:nvSpPr>
          <p:spPr>
            <a:xfrm>
              <a:off x="2487613" y="2284413"/>
              <a:ext cx="85725" cy="533400"/>
            </a:xfrm>
            <a:custGeom>
              <a:avLst/>
              <a:gdLst/>
              <a:ahLst/>
              <a:cxnLst/>
              <a:rect l="0" t="0" r="0" b="0"/>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p:nvPr/>
          </p:nvSpPr>
          <p:spPr>
            <a:xfrm>
              <a:off x="2597151" y="2779713"/>
              <a:ext cx="550863" cy="1978025"/>
            </a:xfrm>
            <a:custGeom>
              <a:avLst/>
              <a:gdLst/>
              <a:ahLst/>
              <a:cxnLst/>
              <a:rect l="0" t="0" r="0" b="0"/>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3175001" y="4730750"/>
              <a:ext cx="519113" cy="1209675"/>
            </a:xfrm>
            <a:custGeom>
              <a:avLst/>
              <a:gdLst/>
              <a:ahLst/>
              <a:cxnLst/>
              <a:rect l="0" t="0" r="0" b="0"/>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14"/>
            <p:cNvSpPr/>
            <p:nvPr/>
          </p:nvSpPr>
          <p:spPr>
            <a:xfrm>
              <a:off x="3305176" y="5630863"/>
              <a:ext cx="146050" cy="309563"/>
            </a:xfrm>
            <a:custGeom>
              <a:avLst/>
              <a:gdLst/>
              <a:ahLst/>
              <a:cxnLst/>
              <a:rect l="0" t="0" r="0" b="0"/>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5"/>
            <p:cNvSpPr/>
            <p:nvPr/>
          </p:nvSpPr>
          <p:spPr>
            <a:xfrm>
              <a:off x="2573338" y="2817813"/>
              <a:ext cx="700088" cy="2835275"/>
            </a:xfrm>
            <a:custGeom>
              <a:avLst/>
              <a:gdLst/>
              <a:ahLst/>
              <a:cxnLst/>
              <a:rect l="0" t="0" r="0" b="0"/>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2506663" y="285750"/>
              <a:ext cx="90488" cy="2493963"/>
            </a:xfrm>
            <a:custGeom>
              <a:avLst/>
              <a:gdLst/>
              <a:ahLst/>
              <a:cxnLst/>
              <a:rect l="0" t="0" r="0" b="0"/>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2554288" y="2598738"/>
              <a:ext cx="66675" cy="420688"/>
            </a:xfrm>
            <a:custGeom>
              <a:avLst/>
              <a:gdLst/>
              <a:ahLst/>
              <a:cxnLst/>
              <a:rect l="0" t="0" r="0" b="0"/>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18"/>
            <p:cNvSpPr/>
            <p:nvPr/>
          </p:nvSpPr>
          <p:spPr>
            <a:xfrm>
              <a:off x="3143251" y="4757738"/>
              <a:ext cx="161925" cy="873125"/>
            </a:xfrm>
            <a:custGeom>
              <a:avLst/>
              <a:gdLst/>
              <a:ahLst/>
              <a:cxnLst/>
              <a:rect l="0" t="0" r="0" b="0"/>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9"/>
            <p:cNvSpPr/>
            <p:nvPr/>
          </p:nvSpPr>
          <p:spPr>
            <a:xfrm>
              <a:off x="3148013" y="1282700"/>
              <a:ext cx="1768475" cy="3448050"/>
            </a:xfrm>
            <a:custGeom>
              <a:avLst/>
              <a:gdLst/>
              <a:ahLst/>
              <a:cxnLst/>
              <a:rect l="0" t="0" r="0" b="0"/>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3273426" y="5653088"/>
              <a:ext cx="138113" cy="287338"/>
            </a:xfrm>
            <a:custGeom>
              <a:avLst/>
              <a:gdLst/>
              <a:ahLst/>
              <a:cxnLst/>
              <a:rect l="0" t="0" r="0" b="0"/>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3143251" y="4656138"/>
              <a:ext cx="31750" cy="188913"/>
            </a:xfrm>
            <a:custGeom>
              <a:avLst/>
              <a:gdLst/>
              <a:ahLst/>
              <a:cxnLst/>
              <a:rect l="0" t="0" r="0" b="0"/>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3211513" y="5410200"/>
              <a:ext cx="203200" cy="530225"/>
            </a:xfrm>
            <a:custGeom>
              <a:avLst/>
              <a:gdLst/>
              <a:ahLst/>
              <a:cxnLst/>
              <a:rect l="0" t="0" r="0" b="0"/>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27222" y="-786"/>
            <a:ext cx="2356674" cy="6854039"/>
            <a:chOff x="6627813" y="194833"/>
            <a:chExt cx="1952625" cy="5678918"/>
          </a:xfrm>
        </p:grpSpPr>
        <p:sp>
          <p:nvSpPr>
            <p:cNvPr id="24" name="Shape 24"/>
            <p:cNvSpPr/>
            <p:nvPr/>
          </p:nvSpPr>
          <p:spPr>
            <a:xfrm>
              <a:off x="6627813" y="194833"/>
              <a:ext cx="409575" cy="3646488"/>
            </a:xfrm>
            <a:custGeom>
              <a:avLst/>
              <a:gdLst/>
              <a:ahLst/>
              <a:cxnLst/>
              <a:rect l="0" t="0" r="0" b="0"/>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061201" y="3771900"/>
              <a:ext cx="350838" cy="1309688"/>
            </a:xfrm>
            <a:custGeom>
              <a:avLst/>
              <a:gdLst/>
              <a:ahLst/>
              <a:cxnLst/>
              <a:rect l="0" t="0" r="0" b="0"/>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7439026" y="5053013"/>
              <a:ext cx="357188" cy="820738"/>
            </a:xfrm>
            <a:custGeom>
              <a:avLst/>
              <a:gdLst/>
              <a:ahLst/>
              <a:cxnLst/>
              <a:rect l="0" t="0" r="0" b="0"/>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037388" y="3811588"/>
              <a:ext cx="457200" cy="1852613"/>
            </a:xfrm>
            <a:custGeom>
              <a:avLst/>
              <a:gdLst/>
              <a:ahLst/>
              <a:cxnLst/>
              <a:rect l="0" t="0" r="0" b="0"/>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6992938" y="1263650"/>
              <a:ext cx="144463" cy="2508250"/>
            </a:xfrm>
            <a:custGeom>
              <a:avLst/>
              <a:gdLst/>
              <a:ahLst/>
              <a:cxnLst/>
              <a:rect l="0" t="0" r="0" b="0"/>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7526338" y="5640388"/>
              <a:ext cx="111125" cy="233363"/>
            </a:xfrm>
            <a:custGeom>
              <a:avLst/>
              <a:gdLst/>
              <a:ahLst/>
              <a:cxnLst/>
              <a:rect l="0" t="0" r="0" b="0"/>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p:nvPr/>
          </p:nvSpPr>
          <p:spPr>
            <a:xfrm>
              <a:off x="7021513" y="3598863"/>
              <a:ext cx="68263" cy="423863"/>
            </a:xfrm>
            <a:custGeom>
              <a:avLst/>
              <a:gdLst/>
              <a:ahLst/>
              <a:cxnLst/>
              <a:rect l="0" t="0" r="0" b="0"/>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a:off x="7412038" y="2801938"/>
              <a:ext cx="1168400" cy="2251075"/>
            </a:xfrm>
            <a:custGeom>
              <a:avLst/>
              <a:gdLst/>
              <a:ahLst/>
              <a:cxnLst/>
              <a:rect l="0" t="0" r="0" b="0"/>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Shape 32"/>
            <p:cNvSpPr/>
            <p:nvPr/>
          </p:nvSpPr>
          <p:spPr>
            <a:xfrm>
              <a:off x="7494588" y="5664200"/>
              <a:ext cx="100013" cy="209550"/>
            </a:xfrm>
            <a:custGeom>
              <a:avLst/>
              <a:gdLst/>
              <a:ahLst/>
              <a:cxnLst/>
              <a:rect l="0" t="0" r="0" b="0"/>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33"/>
            <p:cNvSpPr/>
            <p:nvPr/>
          </p:nvSpPr>
          <p:spPr>
            <a:xfrm>
              <a:off x="7412038" y="5081588"/>
              <a:ext cx="114300" cy="558800"/>
            </a:xfrm>
            <a:custGeom>
              <a:avLst/>
              <a:gdLst/>
              <a:ahLst/>
              <a:cxnLst/>
              <a:rect l="0" t="0" r="0" b="0"/>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a:off x="7412038" y="4978400"/>
              <a:ext cx="31750" cy="188913"/>
            </a:xfrm>
            <a:custGeom>
              <a:avLst/>
              <a:gdLst/>
              <a:ahLst/>
              <a:cxnLst/>
              <a:rect l="0" t="0" r="0" b="0"/>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7439026" y="5434013"/>
              <a:ext cx="174625" cy="439738"/>
            </a:xfrm>
            <a:custGeom>
              <a:avLst/>
              <a:gdLst/>
              <a:ahLst/>
              <a:cxnLst/>
              <a:rect l="0" t="0" r="0" b="0"/>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0" y="0"/>
            <a:ext cx="18288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592924" y="624110"/>
            <a:ext cx="8911687" cy="128089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8" name="Shape 38"/>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9" name="Shape 39"/>
          <p:cNvSpPr txBox="1">
            <a:spLocks noGrp="1"/>
          </p:cNvSpPr>
          <p:nvPr>
            <p:ph type="dt" idx="10"/>
          </p:nvPr>
        </p:nvSpPr>
        <p:spPr>
          <a:xfrm>
            <a:off x="10361612" y="6130437"/>
            <a:ext cx="1146283" cy="370396"/>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Shape 40"/>
          <p:cNvSpPr txBox="1">
            <a:spLocks noGrp="1"/>
          </p:cNvSpPr>
          <p:nvPr>
            <p:ph type="ftr" idx="11"/>
          </p:nvPr>
        </p:nvSpPr>
        <p:spPr>
          <a:xfrm>
            <a:off x="2589212" y="6135808"/>
            <a:ext cx="7619999"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1" name="Shape 4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DE6C3"/>
            </a:gs>
          </a:gsLst>
          <a:path path="circle">
            <a:fillToRect r="100000" b="100000"/>
          </a:path>
          <a:tileRect l="-100000" t="-100000"/>
        </a:gradFill>
        <a:effectLst/>
      </p:bgPr>
    </p:bg>
    <p:spTree>
      <p:nvGrpSpPr>
        <p:cNvPr id="1" name="Shape 164"/>
        <p:cNvGrpSpPr/>
        <p:nvPr/>
      </p:nvGrpSpPr>
      <p:grpSpPr>
        <a:xfrm>
          <a:off x="0" y="0"/>
          <a:ext cx="0" cy="0"/>
          <a:chOff x="0" y="0"/>
          <a:chExt cx="0" cy="0"/>
        </a:xfrm>
      </p:grpSpPr>
      <p:grpSp>
        <p:nvGrpSpPr>
          <p:cNvPr id="165" name="Shape 165"/>
          <p:cNvGrpSpPr/>
          <p:nvPr/>
        </p:nvGrpSpPr>
        <p:grpSpPr>
          <a:xfrm>
            <a:off x="-16" y="228598"/>
            <a:ext cx="2851529" cy="6638662"/>
            <a:chOff x="2487613" y="285750"/>
            <a:chExt cx="2428900" cy="5654738"/>
          </a:xfrm>
        </p:grpSpPr>
        <p:sp>
          <p:nvSpPr>
            <p:cNvPr id="166" name="Shape 166"/>
            <p:cNvSpPr/>
            <p:nvPr/>
          </p:nvSpPr>
          <p:spPr>
            <a:xfrm>
              <a:off x="2487613" y="2284413"/>
              <a:ext cx="85800" cy="533400"/>
            </a:xfrm>
            <a:custGeom>
              <a:avLst/>
              <a:gdLst/>
              <a:ahLst/>
              <a:cxnLst/>
              <a:rect l="0" t="0" r="0" b="0"/>
              <a:pathLst>
                <a:path w="120000" h="120000" extrusionOk="0">
                  <a:moveTo>
                    <a:pt x="120000" y="120000"/>
                  </a:moveTo>
                  <a:cubicBezTo>
                    <a:pt x="109090" y="103235"/>
                    <a:pt x="103636" y="87352"/>
                    <a:pt x="92727" y="70588"/>
                  </a:cubicBezTo>
                  <a:cubicBezTo>
                    <a:pt x="60000" y="47647"/>
                    <a:pt x="32727" y="23823"/>
                    <a:pt x="0" y="0"/>
                  </a:cubicBezTo>
                  <a:cubicBezTo>
                    <a:pt x="0" y="30882"/>
                    <a:pt x="0" y="30882"/>
                    <a:pt x="0" y="30882"/>
                  </a:cubicBezTo>
                  <a:cubicBezTo>
                    <a:pt x="32727" y="56470"/>
                    <a:pt x="70909" y="82941"/>
                    <a:pt x="109090" y="109411"/>
                  </a:cubicBezTo>
                  <a:cubicBezTo>
                    <a:pt x="109090" y="112941"/>
                    <a:pt x="114545" y="116470"/>
                    <a:pt x="12000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a:off x="2597151" y="2779713"/>
              <a:ext cx="550800" cy="1977900"/>
            </a:xfrm>
            <a:custGeom>
              <a:avLst/>
              <a:gdLst/>
              <a:ahLst/>
              <a:cxnLst/>
              <a:rect l="0" t="0" r="0" b="0"/>
              <a:pathLst>
                <a:path w="120000" h="120000" extrusionOk="0">
                  <a:moveTo>
                    <a:pt x="73714" y="83333"/>
                  </a:moveTo>
                  <a:cubicBezTo>
                    <a:pt x="88285" y="95714"/>
                    <a:pt x="102857" y="107857"/>
                    <a:pt x="119142" y="120000"/>
                  </a:cubicBezTo>
                  <a:cubicBezTo>
                    <a:pt x="119142" y="117857"/>
                    <a:pt x="119142" y="115952"/>
                    <a:pt x="120000" y="113809"/>
                  </a:cubicBezTo>
                  <a:cubicBezTo>
                    <a:pt x="106285" y="103571"/>
                    <a:pt x="93428" y="93095"/>
                    <a:pt x="81428" y="82619"/>
                  </a:cubicBezTo>
                  <a:cubicBezTo>
                    <a:pt x="49714" y="55476"/>
                    <a:pt x="23142" y="27857"/>
                    <a:pt x="0" y="0"/>
                  </a:cubicBezTo>
                  <a:cubicBezTo>
                    <a:pt x="1714" y="4761"/>
                    <a:pt x="3428" y="9761"/>
                    <a:pt x="5142" y="14523"/>
                  </a:cubicBezTo>
                  <a:cubicBezTo>
                    <a:pt x="25714" y="37619"/>
                    <a:pt x="48000" y="60714"/>
                    <a:pt x="73714" y="83333"/>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a:off x="3175001" y="4730750"/>
              <a:ext cx="519000" cy="1209600"/>
            </a:xfrm>
            <a:custGeom>
              <a:avLst/>
              <a:gdLst/>
              <a:ahLst/>
              <a:cxnLst/>
              <a:rect l="0" t="0" r="0" b="0"/>
              <a:pathLst>
                <a:path w="120000" h="120000" extrusionOk="0">
                  <a:moveTo>
                    <a:pt x="7272" y="8571"/>
                  </a:moveTo>
                  <a:cubicBezTo>
                    <a:pt x="4545" y="5844"/>
                    <a:pt x="1818" y="3116"/>
                    <a:pt x="0" y="0"/>
                  </a:cubicBezTo>
                  <a:cubicBezTo>
                    <a:pt x="0" y="3896"/>
                    <a:pt x="0" y="7402"/>
                    <a:pt x="0" y="11298"/>
                  </a:cubicBezTo>
                  <a:cubicBezTo>
                    <a:pt x="19090" y="33116"/>
                    <a:pt x="40000" y="54545"/>
                    <a:pt x="61818" y="75584"/>
                  </a:cubicBezTo>
                  <a:cubicBezTo>
                    <a:pt x="77272" y="90389"/>
                    <a:pt x="94545" y="105194"/>
                    <a:pt x="111818" y="120000"/>
                  </a:cubicBezTo>
                  <a:cubicBezTo>
                    <a:pt x="120000" y="120000"/>
                    <a:pt x="120000" y="120000"/>
                    <a:pt x="120000" y="120000"/>
                  </a:cubicBezTo>
                  <a:cubicBezTo>
                    <a:pt x="102727" y="104805"/>
                    <a:pt x="85454" y="89610"/>
                    <a:pt x="70000" y="74025"/>
                  </a:cubicBezTo>
                  <a:cubicBezTo>
                    <a:pt x="47272" y="52597"/>
                    <a:pt x="26363" y="30779"/>
                    <a:pt x="7272" y="8571"/>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p:nvPr/>
          </p:nvSpPr>
          <p:spPr>
            <a:xfrm>
              <a:off x="3305176" y="5630863"/>
              <a:ext cx="146100" cy="309600"/>
            </a:xfrm>
            <a:custGeom>
              <a:avLst/>
              <a:gdLst/>
              <a:ahLst/>
              <a:cxnLst/>
              <a:rect l="0" t="0" r="0" b="0"/>
              <a:pathLst>
                <a:path w="120000" h="120000" extrusionOk="0">
                  <a:moveTo>
                    <a:pt x="90810" y="120000"/>
                  </a:moveTo>
                  <a:cubicBezTo>
                    <a:pt x="120000" y="120000"/>
                    <a:pt x="120000" y="120000"/>
                    <a:pt x="120000" y="120000"/>
                  </a:cubicBezTo>
                  <a:cubicBezTo>
                    <a:pt x="77837" y="80506"/>
                    <a:pt x="38918" y="41012"/>
                    <a:pt x="0" y="0"/>
                  </a:cubicBezTo>
                  <a:cubicBezTo>
                    <a:pt x="25945" y="41012"/>
                    <a:pt x="55135" y="80506"/>
                    <a:pt x="90810" y="12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0" name="Shape 170"/>
            <p:cNvSpPr/>
            <p:nvPr/>
          </p:nvSpPr>
          <p:spPr>
            <a:xfrm>
              <a:off x="2573338" y="2817813"/>
              <a:ext cx="700200" cy="2835300"/>
            </a:xfrm>
            <a:custGeom>
              <a:avLst/>
              <a:gdLst/>
              <a:ahLst/>
              <a:cxnLst/>
              <a:rect l="0" t="0" r="0" b="0"/>
              <a:pathLst>
                <a:path w="120000" h="120000" extrusionOk="0">
                  <a:moveTo>
                    <a:pt x="109213" y="109695"/>
                  </a:moveTo>
                  <a:cubicBezTo>
                    <a:pt x="97752" y="102714"/>
                    <a:pt x="87640" y="95734"/>
                    <a:pt x="78202" y="88753"/>
                  </a:cubicBezTo>
                  <a:cubicBezTo>
                    <a:pt x="56629" y="72631"/>
                    <a:pt x="39775" y="56011"/>
                    <a:pt x="26966" y="39224"/>
                  </a:cubicBezTo>
                  <a:cubicBezTo>
                    <a:pt x="19550" y="29085"/>
                    <a:pt x="13483" y="18781"/>
                    <a:pt x="8089" y="8476"/>
                  </a:cubicBezTo>
                  <a:cubicBezTo>
                    <a:pt x="5393" y="5650"/>
                    <a:pt x="2696" y="2825"/>
                    <a:pt x="0" y="0"/>
                  </a:cubicBezTo>
                  <a:cubicBezTo>
                    <a:pt x="5393" y="13130"/>
                    <a:pt x="12808" y="26426"/>
                    <a:pt x="22247" y="39390"/>
                  </a:cubicBezTo>
                  <a:cubicBezTo>
                    <a:pt x="34382" y="56343"/>
                    <a:pt x="51235" y="72963"/>
                    <a:pt x="72134" y="89252"/>
                  </a:cubicBezTo>
                  <a:cubicBezTo>
                    <a:pt x="82921" y="97396"/>
                    <a:pt x="95056" y="105373"/>
                    <a:pt x="107865" y="113185"/>
                  </a:cubicBezTo>
                  <a:cubicBezTo>
                    <a:pt x="111910" y="115512"/>
                    <a:pt x="115955" y="117673"/>
                    <a:pt x="120000" y="120000"/>
                  </a:cubicBezTo>
                  <a:cubicBezTo>
                    <a:pt x="118651" y="119168"/>
                    <a:pt x="117977" y="118504"/>
                    <a:pt x="117303" y="117673"/>
                  </a:cubicBezTo>
                  <a:cubicBezTo>
                    <a:pt x="113932" y="115013"/>
                    <a:pt x="111235" y="112354"/>
                    <a:pt x="109213" y="109695"/>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a:off x="2506663" y="285750"/>
              <a:ext cx="90600" cy="2493900"/>
            </a:xfrm>
            <a:custGeom>
              <a:avLst/>
              <a:gdLst/>
              <a:ahLst/>
              <a:cxnLst/>
              <a:rect l="0" t="0" r="0" b="0"/>
              <a:pathLst>
                <a:path w="120000" h="120000" extrusionOk="0">
                  <a:moveTo>
                    <a:pt x="57391" y="109039"/>
                  </a:moveTo>
                  <a:cubicBezTo>
                    <a:pt x="62608" y="109795"/>
                    <a:pt x="62608" y="110551"/>
                    <a:pt x="62608" y="111307"/>
                  </a:cubicBezTo>
                  <a:cubicBezTo>
                    <a:pt x="78260" y="113952"/>
                    <a:pt x="99130" y="116598"/>
                    <a:pt x="114782" y="119433"/>
                  </a:cubicBezTo>
                  <a:cubicBezTo>
                    <a:pt x="114782" y="119622"/>
                    <a:pt x="114782" y="119811"/>
                    <a:pt x="120000" y="120000"/>
                  </a:cubicBezTo>
                  <a:cubicBezTo>
                    <a:pt x="109565" y="116220"/>
                    <a:pt x="99130" y="112629"/>
                    <a:pt x="88695" y="108850"/>
                  </a:cubicBezTo>
                  <a:cubicBezTo>
                    <a:pt x="46956" y="89574"/>
                    <a:pt x="26086" y="70299"/>
                    <a:pt x="26086" y="50834"/>
                  </a:cubicBezTo>
                  <a:cubicBezTo>
                    <a:pt x="31304" y="33826"/>
                    <a:pt x="46956" y="17007"/>
                    <a:pt x="78260" y="0"/>
                  </a:cubicBezTo>
                  <a:cubicBezTo>
                    <a:pt x="62608" y="0"/>
                    <a:pt x="62608" y="0"/>
                    <a:pt x="62608" y="0"/>
                  </a:cubicBezTo>
                  <a:cubicBezTo>
                    <a:pt x="26086" y="16818"/>
                    <a:pt x="10434" y="33826"/>
                    <a:pt x="5217" y="50834"/>
                  </a:cubicBezTo>
                  <a:cubicBezTo>
                    <a:pt x="0" y="70299"/>
                    <a:pt x="15652" y="89574"/>
                    <a:pt x="57391" y="10903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a:off x="2554288" y="2598738"/>
              <a:ext cx="66600" cy="420600"/>
            </a:xfrm>
            <a:custGeom>
              <a:avLst/>
              <a:gdLst/>
              <a:ahLst/>
              <a:cxnLst/>
              <a:rect l="0" t="0" r="0" b="0"/>
              <a:pathLst>
                <a:path w="120000" h="120000" extrusionOk="0">
                  <a:moveTo>
                    <a:pt x="0" y="0"/>
                  </a:moveTo>
                  <a:cubicBezTo>
                    <a:pt x="14117" y="21308"/>
                    <a:pt x="21176" y="41495"/>
                    <a:pt x="35294" y="62803"/>
                  </a:cubicBezTo>
                  <a:cubicBezTo>
                    <a:pt x="63529" y="81869"/>
                    <a:pt x="91764" y="100934"/>
                    <a:pt x="120000" y="120000"/>
                  </a:cubicBezTo>
                  <a:cubicBezTo>
                    <a:pt x="105882" y="97570"/>
                    <a:pt x="91764" y="74018"/>
                    <a:pt x="77647" y="51588"/>
                  </a:cubicBezTo>
                  <a:cubicBezTo>
                    <a:pt x="70588" y="50467"/>
                    <a:pt x="70588" y="49345"/>
                    <a:pt x="70588" y="48224"/>
                  </a:cubicBezTo>
                  <a:cubicBezTo>
                    <a:pt x="49411" y="31401"/>
                    <a:pt x="21176" y="15700"/>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a:off x="3143251" y="4757738"/>
              <a:ext cx="162000" cy="873000"/>
            </a:xfrm>
            <a:custGeom>
              <a:avLst/>
              <a:gdLst/>
              <a:ahLst/>
              <a:cxnLst/>
              <a:rect l="0" t="0" r="0" b="0"/>
              <a:pathLst>
                <a:path w="120000" h="120000" extrusionOk="0">
                  <a:moveTo>
                    <a:pt x="0" y="0"/>
                  </a:moveTo>
                  <a:cubicBezTo>
                    <a:pt x="0" y="16756"/>
                    <a:pt x="5853" y="33513"/>
                    <a:pt x="14634" y="50270"/>
                  </a:cubicBezTo>
                  <a:cubicBezTo>
                    <a:pt x="23414" y="63243"/>
                    <a:pt x="35121" y="76756"/>
                    <a:pt x="49756" y="89729"/>
                  </a:cubicBezTo>
                  <a:cubicBezTo>
                    <a:pt x="55609" y="92972"/>
                    <a:pt x="64390" y="96216"/>
                    <a:pt x="70243" y="99459"/>
                  </a:cubicBezTo>
                  <a:cubicBezTo>
                    <a:pt x="87804" y="106486"/>
                    <a:pt x="102439" y="112972"/>
                    <a:pt x="120000" y="120000"/>
                  </a:cubicBezTo>
                  <a:cubicBezTo>
                    <a:pt x="117073" y="118378"/>
                    <a:pt x="114146" y="116216"/>
                    <a:pt x="111219" y="114594"/>
                  </a:cubicBezTo>
                  <a:cubicBezTo>
                    <a:pt x="76097" y="92972"/>
                    <a:pt x="52682" y="71351"/>
                    <a:pt x="38048" y="49729"/>
                  </a:cubicBezTo>
                  <a:cubicBezTo>
                    <a:pt x="32195" y="36756"/>
                    <a:pt x="26341" y="24324"/>
                    <a:pt x="23414" y="11891"/>
                  </a:cubicBezTo>
                  <a:cubicBezTo>
                    <a:pt x="23414" y="11351"/>
                    <a:pt x="20487" y="10810"/>
                    <a:pt x="20487" y="9729"/>
                  </a:cubicBezTo>
                  <a:cubicBezTo>
                    <a:pt x="14634" y="6486"/>
                    <a:pt x="5853" y="3243"/>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4" name="Shape 174"/>
            <p:cNvSpPr/>
            <p:nvPr/>
          </p:nvSpPr>
          <p:spPr>
            <a:xfrm>
              <a:off x="3148013" y="1282700"/>
              <a:ext cx="1768500" cy="3448200"/>
            </a:xfrm>
            <a:custGeom>
              <a:avLst/>
              <a:gdLst/>
              <a:ahLst/>
              <a:cxnLst/>
              <a:rect l="0" t="0" r="0" b="0"/>
              <a:pathLst>
                <a:path w="120000" h="120000" extrusionOk="0">
                  <a:moveTo>
                    <a:pt x="1866" y="116719"/>
                  </a:moveTo>
                  <a:cubicBezTo>
                    <a:pt x="2666" y="105512"/>
                    <a:pt x="6933" y="94441"/>
                    <a:pt x="13333" y="83781"/>
                  </a:cubicBezTo>
                  <a:cubicBezTo>
                    <a:pt x="20000" y="73120"/>
                    <a:pt x="29066" y="62870"/>
                    <a:pt x="39733" y="53029"/>
                  </a:cubicBezTo>
                  <a:cubicBezTo>
                    <a:pt x="50400" y="43189"/>
                    <a:pt x="62666" y="33895"/>
                    <a:pt x="76000" y="25011"/>
                  </a:cubicBezTo>
                  <a:cubicBezTo>
                    <a:pt x="82666" y="20637"/>
                    <a:pt x="89866" y="16264"/>
                    <a:pt x="97066" y="12164"/>
                  </a:cubicBezTo>
                  <a:cubicBezTo>
                    <a:pt x="100800" y="10113"/>
                    <a:pt x="104533" y="7927"/>
                    <a:pt x="108266" y="6013"/>
                  </a:cubicBezTo>
                  <a:cubicBezTo>
                    <a:pt x="112266" y="3963"/>
                    <a:pt x="116000" y="2050"/>
                    <a:pt x="120000" y="136"/>
                  </a:cubicBezTo>
                  <a:cubicBezTo>
                    <a:pt x="120000" y="0"/>
                    <a:pt x="120000" y="0"/>
                    <a:pt x="120000" y="0"/>
                  </a:cubicBezTo>
                  <a:cubicBezTo>
                    <a:pt x="115733" y="1913"/>
                    <a:pt x="112000" y="3826"/>
                    <a:pt x="108000" y="5876"/>
                  </a:cubicBezTo>
                  <a:cubicBezTo>
                    <a:pt x="104266" y="7790"/>
                    <a:pt x="100533" y="9840"/>
                    <a:pt x="96800" y="12027"/>
                  </a:cubicBezTo>
                  <a:cubicBezTo>
                    <a:pt x="89333" y="16127"/>
                    <a:pt x="82133" y="20364"/>
                    <a:pt x="75466" y="24738"/>
                  </a:cubicBezTo>
                  <a:cubicBezTo>
                    <a:pt x="61866" y="33621"/>
                    <a:pt x="49333" y="42915"/>
                    <a:pt x="38666" y="52756"/>
                  </a:cubicBezTo>
                  <a:cubicBezTo>
                    <a:pt x="27733" y="62460"/>
                    <a:pt x="18666" y="72847"/>
                    <a:pt x="12000" y="83507"/>
                  </a:cubicBezTo>
                  <a:cubicBezTo>
                    <a:pt x="5066" y="94305"/>
                    <a:pt x="800" y="105375"/>
                    <a:pt x="0" y="116719"/>
                  </a:cubicBezTo>
                  <a:cubicBezTo>
                    <a:pt x="0" y="116993"/>
                    <a:pt x="0" y="117129"/>
                    <a:pt x="0" y="117403"/>
                  </a:cubicBezTo>
                  <a:cubicBezTo>
                    <a:pt x="533" y="118223"/>
                    <a:pt x="1066" y="119179"/>
                    <a:pt x="1866" y="120000"/>
                  </a:cubicBezTo>
                  <a:cubicBezTo>
                    <a:pt x="1866" y="118906"/>
                    <a:pt x="1866" y="117813"/>
                    <a:pt x="1866" y="116719"/>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p:nvPr/>
          </p:nvSpPr>
          <p:spPr>
            <a:xfrm>
              <a:off x="3273426" y="5653088"/>
              <a:ext cx="138000" cy="287400"/>
            </a:xfrm>
            <a:custGeom>
              <a:avLst/>
              <a:gdLst/>
              <a:ahLst/>
              <a:cxnLst/>
              <a:rect l="0" t="0" r="0" b="0"/>
              <a:pathLst>
                <a:path w="120000" h="120000" extrusionOk="0">
                  <a:moveTo>
                    <a:pt x="0" y="0"/>
                  </a:moveTo>
                  <a:cubicBezTo>
                    <a:pt x="24000" y="39452"/>
                    <a:pt x="54857" y="80547"/>
                    <a:pt x="89142" y="119999"/>
                  </a:cubicBezTo>
                  <a:cubicBezTo>
                    <a:pt x="120000" y="119999"/>
                    <a:pt x="120000" y="119999"/>
                    <a:pt x="120000" y="119999"/>
                  </a:cubicBezTo>
                  <a:cubicBezTo>
                    <a:pt x="78857" y="80547"/>
                    <a:pt x="37714" y="39452"/>
                    <a:pt x="0" y="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a:off x="3143251" y="4656138"/>
              <a:ext cx="31800" cy="189000"/>
            </a:xfrm>
            <a:custGeom>
              <a:avLst/>
              <a:gdLst/>
              <a:ahLst/>
              <a:cxnLst/>
              <a:rect l="0" t="0" r="0" b="0"/>
              <a:pathLst>
                <a:path w="120000" h="120000" extrusionOk="0">
                  <a:moveTo>
                    <a:pt x="105000" y="110000"/>
                  </a:moveTo>
                  <a:cubicBezTo>
                    <a:pt x="105000" y="115000"/>
                    <a:pt x="120000" y="117500"/>
                    <a:pt x="120000" y="120000"/>
                  </a:cubicBezTo>
                  <a:cubicBezTo>
                    <a:pt x="120000" y="95000"/>
                    <a:pt x="120000" y="72500"/>
                    <a:pt x="120000" y="47500"/>
                  </a:cubicBezTo>
                  <a:cubicBezTo>
                    <a:pt x="75000" y="32500"/>
                    <a:pt x="45000" y="15000"/>
                    <a:pt x="15000" y="0"/>
                  </a:cubicBezTo>
                  <a:cubicBezTo>
                    <a:pt x="0" y="22500"/>
                    <a:pt x="0" y="42500"/>
                    <a:pt x="0" y="65000"/>
                  </a:cubicBezTo>
                  <a:cubicBezTo>
                    <a:pt x="30000" y="80000"/>
                    <a:pt x="75000" y="95000"/>
                    <a:pt x="105000" y="110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a:off x="3211513" y="5410200"/>
              <a:ext cx="203100" cy="530100"/>
            </a:xfrm>
            <a:custGeom>
              <a:avLst/>
              <a:gdLst/>
              <a:ahLst/>
              <a:cxnLst/>
              <a:rect l="0" t="0" r="0" b="0"/>
              <a:pathLst>
                <a:path w="120000" h="120000" extrusionOk="0">
                  <a:moveTo>
                    <a:pt x="16153" y="16000"/>
                  </a:moveTo>
                  <a:cubicBezTo>
                    <a:pt x="11538" y="10666"/>
                    <a:pt x="4615" y="5333"/>
                    <a:pt x="0" y="0"/>
                  </a:cubicBezTo>
                  <a:cubicBezTo>
                    <a:pt x="6923" y="14222"/>
                    <a:pt x="16153" y="28444"/>
                    <a:pt x="27692" y="42666"/>
                  </a:cubicBezTo>
                  <a:cubicBezTo>
                    <a:pt x="30000" y="47111"/>
                    <a:pt x="32307" y="50666"/>
                    <a:pt x="36923" y="55111"/>
                  </a:cubicBezTo>
                  <a:cubicBezTo>
                    <a:pt x="62307" y="76444"/>
                    <a:pt x="90000" y="98666"/>
                    <a:pt x="117692" y="120000"/>
                  </a:cubicBezTo>
                  <a:cubicBezTo>
                    <a:pt x="120000" y="120000"/>
                    <a:pt x="120000" y="120000"/>
                    <a:pt x="120000" y="120000"/>
                  </a:cubicBezTo>
                  <a:cubicBezTo>
                    <a:pt x="94615" y="96888"/>
                    <a:pt x="73846" y="73777"/>
                    <a:pt x="55384" y="49777"/>
                  </a:cubicBezTo>
                  <a:cubicBezTo>
                    <a:pt x="41538" y="38222"/>
                    <a:pt x="30000" y="27555"/>
                    <a:pt x="16153" y="16000"/>
                  </a:cubicBezTo>
                  <a:close/>
                </a:path>
              </a:pathLst>
            </a:custGeom>
            <a:solidFill>
              <a:schemeClr val="dk2">
                <a:alpha val="2000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27048" y="-791"/>
            <a:ext cx="2356744" cy="6853961"/>
            <a:chOff x="6627813" y="194833"/>
            <a:chExt cx="1952725" cy="5678980"/>
          </a:xfrm>
        </p:grpSpPr>
        <p:sp>
          <p:nvSpPr>
            <p:cNvPr id="179" name="Shape 179"/>
            <p:cNvSpPr/>
            <p:nvPr/>
          </p:nvSpPr>
          <p:spPr>
            <a:xfrm>
              <a:off x="6627813" y="194833"/>
              <a:ext cx="409500" cy="3646500"/>
            </a:xfrm>
            <a:custGeom>
              <a:avLst/>
              <a:gdLst/>
              <a:ahLst/>
              <a:cxnLst/>
              <a:rect l="0" t="0" r="0" b="0"/>
              <a:pathLst>
                <a:path w="120000" h="120000" extrusionOk="0">
                  <a:moveTo>
                    <a:pt x="8155" y="27391"/>
                  </a:moveTo>
                  <a:cubicBezTo>
                    <a:pt x="12815" y="37565"/>
                    <a:pt x="19805" y="47869"/>
                    <a:pt x="30291" y="58043"/>
                  </a:cubicBezTo>
                  <a:cubicBezTo>
                    <a:pt x="39611" y="68217"/>
                    <a:pt x="51262" y="78391"/>
                    <a:pt x="66407" y="88565"/>
                  </a:cubicBezTo>
                  <a:cubicBezTo>
                    <a:pt x="80388" y="98739"/>
                    <a:pt x="97864" y="108782"/>
                    <a:pt x="117669" y="118826"/>
                  </a:cubicBezTo>
                  <a:cubicBezTo>
                    <a:pt x="118834" y="119217"/>
                    <a:pt x="120000" y="119608"/>
                    <a:pt x="120000" y="120000"/>
                  </a:cubicBezTo>
                  <a:cubicBezTo>
                    <a:pt x="118834" y="118043"/>
                    <a:pt x="116504" y="115956"/>
                    <a:pt x="115339" y="114000"/>
                  </a:cubicBezTo>
                  <a:cubicBezTo>
                    <a:pt x="115339" y="113608"/>
                    <a:pt x="115339" y="113217"/>
                    <a:pt x="115339" y="112956"/>
                  </a:cubicBezTo>
                  <a:cubicBezTo>
                    <a:pt x="99029" y="104739"/>
                    <a:pt x="85048" y="96652"/>
                    <a:pt x="73398" y="88434"/>
                  </a:cubicBezTo>
                  <a:cubicBezTo>
                    <a:pt x="58252" y="78260"/>
                    <a:pt x="45436" y="68217"/>
                    <a:pt x="34951" y="57913"/>
                  </a:cubicBezTo>
                  <a:cubicBezTo>
                    <a:pt x="24466" y="47739"/>
                    <a:pt x="16310" y="37565"/>
                    <a:pt x="10485" y="27260"/>
                  </a:cubicBezTo>
                  <a:cubicBezTo>
                    <a:pt x="8155" y="22173"/>
                    <a:pt x="5825" y="17086"/>
                    <a:pt x="3495" y="12000"/>
                  </a:cubicBezTo>
                  <a:cubicBezTo>
                    <a:pt x="2330" y="7956"/>
                    <a:pt x="1165" y="4043"/>
                    <a:pt x="1165" y="0"/>
                  </a:cubicBezTo>
                  <a:cubicBezTo>
                    <a:pt x="0" y="0"/>
                    <a:pt x="0" y="0"/>
                    <a:pt x="0" y="0"/>
                  </a:cubicBezTo>
                  <a:cubicBezTo>
                    <a:pt x="0" y="4043"/>
                    <a:pt x="1165" y="7956"/>
                    <a:pt x="1165" y="12000"/>
                  </a:cubicBezTo>
                  <a:cubicBezTo>
                    <a:pt x="3495" y="17086"/>
                    <a:pt x="4660" y="22173"/>
                    <a:pt x="8155" y="27391"/>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a:off x="7061201" y="3771900"/>
              <a:ext cx="350700" cy="1309800"/>
            </a:xfrm>
            <a:custGeom>
              <a:avLst/>
              <a:gdLst/>
              <a:ahLst/>
              <a:cxnLst/>
              <a:rect l="0" t="0" r="0" b="0"/>
              <a:pathLst>
                <a:path w="120000" h="120000" extrusionOk="0">
                  <a:moveTo>
                    <a:pt x="72272" y="83272"/>
                  </a:moveTo>
                  <a:cubicBezTo>
                    <a:pt x="87272" y="95636"/>
                    <a:pt x="102272" y="108000"/>
                    <a:pt x="120000" y="120000"/>
                  </a:cubicBezTo>
                  <a:cubicBezTo>
                    <a:pt x="120000" y="117454"/>
                    <a:pt x="120000" y="114545"/>
                    <a:pt x="120000" y="112000"/>
                  </a:cubicBezTo>
                  <a:cubicBezTo>
                    <a:pt x="120000" y="111636"/>
                    <a:pt x="120000" y="110909"/>
                    <a:pt x="120000" y="110545"/>
                  </a:cubicBezTo>
                  <a:cubicBezTo>
                    <a:pt x="107727" y="101090"/>
                    <a:pt x="95454" y="91636"/>
                    <a:pt x="84545" y="82181"/>
                  </a:cubicBezTo>
                  <a:cubicBezTo>
                    <a:pt x="51818" y="55272"/>
                    <a:pt x="23181" y="27636"/>
                    <a:pt x="0" y="0"/>
                  </a:cubicBezTo>
                  <a:cubicBezTo>
                    <a:pt x="2727" y="7636"/>
                    <a:pt x="5454" y="15272"/>
                    <a:pt x="9545" y="22909"/>
                  </a:cubicBezTo>
                  <a:cubicBezTo>
                    <a:pt x="28636" y="43272"/>
                    <a:pt x="49090" y="63272"/>
                    <a:pt x="72272" y="83272"/>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a:off x="7439026" y="5053013"/>
              <a:ext cx="357300" cy="820800"/>
            </a:xfrm>
            <a:custGeom>
              <a:avLst/>
              <a:gdLst/>
              <a:ahLst/>
              <a:cxnLst/>
              <a:rect l="0" t="0" r="0" b="0"/>
              <a:pathLst>
                <a:path w="120000" h="120000" extrusionOk="0">
                  <a:moveTo>
                    <a:pt x="8000" y="8695"/>
                  </a:moveTo>
                  <a:cubicBezTo>
                    <a:pt x="5333" y="5797"/>
                    <a:pt x="2666" y="2898"/>
                    <a:pt x="0" y="0"/>
                  </a:cubicBezTo>
                  <a:cubicBezTo>
                    <a:pt x="0" y="5217"/>
                    <a:pt x="0" y="11014"/>
                    <a:pt x="1333" y="16811"/>
                  </a:cubicBezTo>
                  <a:cubicBezTo>
                    <a:pt x="18666" y="35942"/>
                    <a:pt x="36000" y="55072"/>
                    <a:pt x="56000" y="73623"/>
                  </a:cubicBezTo>
                  <a:cubicBezTo>
                    <a:pt x="72000" y="89275"/>
                    <a:pt x="89333" y="104927"/>
                    <a:pt x="106666" y="120000"/>
                  </a:cubicBezTo>
                  <a:cubicBezTo>
                    <a:pt x="120000" y="120000"/>
                    <a:pt x="120000" y="120000"/>
                    <a:pt x="120000" y="120000"/>
                  </a:cubicBezTo>
                  <a:cubicBezTo>
                    <a:pt x="101333" y="104347"/>
                    <a:pt x="84000" y="88115"/>
                    <a:pt x="66666" y="71304"/>
                  </a:cubicBezTo>
                  <a:cubicBezTo>
                    <a:pt x="45333" y="51014"/>
                    <a:pt x="26666" y="29565"/>
                    <a:pt x="8000" y="8695"/>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a:off x="7037388" y="3811588"/>
              <a:ext cx="457200" cy="1852500"/>
            </a:xfrm>
            <a:custGeom>
              <a:avLst/>
              <a:gdLst/>
              <a:ahLst/>
              <a:cxnLst/>
              <a:rect l="0" t="0" r="0" b="0"/>
              <a:pathLst>
                <a:path w="120000" h="120000" extrusionOk="0">
                  <a:moveTo>
                    <a:pt x="105391" y="105096"/>
                  </a:moveTo>
                  <a:cubicBezTo>
                    <a:pt x="97043" y="99700"/>
                    <a:pt x="88695" y="94047"/>
                    <a:pt x="81391" y="88394"/>
                  </a:cubicBezTo>
                  <a:cubicBezTo>
                    <a:pt x="59478" y="72205"/>
                    <a:pt x="42782" y="55503"/>
                    <a:pt x="30260" y="38800"/>
                  </a:cubicBezTo>
                  <a:cubicBezTo>
                    <a:pt x="22956" y="30578"/>
                    <a:pt x="17739" y="22098"/>
                    <a:pt x="13565" y="13618"/>
                  </a:cubicBezTo>
                  <a:cubicBezTo>
                    <a:pt x="9391" y="8993"/>
                    <a:pt x="4173" y="4625"/>
                    <a:pt x="0" y="0"/>
                  </a:cubicBezTo>
                  <a:cubicBezTo>
                    <a:pt x="5217" y="13104"/>
                    <a:pt x="12521" y="26209"/>
                    <a:pt x="21913" y="39057"/>
                  </a:cubicBezTo>
                  <a:cubicBezTo>
                    <a:pt x="34434" y="56017"/>
                    <a:pt x="51130" y="72719"/>
                    <a:pt x="72000" y="89164"/>
                  </a:cubicBezTo>
                  <a:cubicBezTo>
                    <a:pt x="82434" y="97130"/>
                    <a:pt x="93913" y="105353"/>
                    <a:pt x="107478" y="113319"/>
                  </a:cubicBezTo>
                  <a:cubicBezTo>
                    <a:pt x="111652" y="115374"/>
                    <a:pt x="115826" y="117687"/>
                    <a:pt x="120000" y="119999"/>
                  </a:cubicBezTo>
                  <a:cubicBezTo>
                    <a:pt x="118956" y="119229"/>
                    <a:pt x="117913" y="118458"/>
                    <a:pt x="116869" y="117687"/>
                  </a:cubicBezTo>
                  <a:cubicBezTo>
                    <a:pt x="112695" y="113576"/>
                    <a:pt x="108521" y="109207"/>
                    <a:pt x="105391" y="105096"/>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a:off x="6992938" y="1263650"/>
              <a:ext cx="144600" cy="2508300"/>
            </a:xfrm>
            <a:custGeom>
              <a:avLst/>
              <a:gdLst/>
              <a:ahLst/>
              <a:cxnLst/>
              <a:rect l="0" t="0" r="0" b="0"/>
              <a:pathLst>
                <a:path w="120000" h="120000" extrusionOk="0">
                  <a:moveTo>
                    <a:pt x="56666" y="120000"/>
                  </a:moveTo>
                  <a:cubicBezTo>
                    <a:pt x="50000" y="117725"/>
                    <a:pt x="46666" y="115450"/>
                    <a:pt x="43333" y="113175"/>
                  </a:cubicBezTo>
                  <a:cubicBezTo>
                    <a:pt x="26666" y="100473"/>
                    <a:pt x="16666" y="87962"/>
                    <a:pt x="16666" y="75450"/>
                  </a:cubicBezTo>
                  <a:cubicBezTo>
                    <a:pt x="16666" y="62748"/>
                    <a:pt x="26666" y="50236"/>
                    <a:pt x="43333" y="37535"/>
                  </a:cubicBezTo>
                  <a:cubicBezTo>
                    <a:pt x="50000" y="31279"/>
                    <a:pt x="60000" y="25023"/>
                    <a:pt x="73333" y="18767"/>
                  </a:cubicBezTo>
                  <a:cubicBezTo>
                    <a:pt x="86666" y="12511"/>
                    <a:pt x="100000" y="6255"/>
                    <a:pt x="120000" y="0"/>
                  </a:cubicBezTo>
                  <a:cubicBezTo>
                    <a:pt x="116666" y="0"/>
                    <a:pt x="116666" y="0"/>
                    <a:pt x="116666" y="0"/>
                  </a:cubicBezTo>
                  <a:cubicBezTo>
                    <a:pt x="96666" y="6255"/>
                    <a:pt x="80000" y="12511"/>
                    <a:pt x="66666" y="18767"/>
                  </a:cubicBezTo>
                  <a:cubicBezTo>
                    <a:pt x="53333" y="25023"/>
                    <a:pt x="43333" y="31279"/>
                    <a:pt x="33333" y="37535"/>
                  </a:cubicBezTo>
                  <a:cubicBezTo>
                    <a:pt x="13333" y="50047"/>
                    <a:pt x="3333" y="62748"/>
                    <a:pt x="3333" y="75450"/>
                  </a:cubicBezTo>
                  <a:cubicBezTo>
                    <a:pt x="0" y="87393"/>
                    <a:pt x="6666" y="99526"/>
                    <a:pt x="23333" y="111658"/>
                  </a:cubicBezTo>
                  <a:cubicBezTo>
                    <a:pt x="33333" y="114312"/>
                    <a:pt x="43333" y="117156"/>
                    <a:pt x="53333" y="119810"/>
                  </a:cubicBezTo>
                  <a:cubicBezTo>
                    <a:pt x="53333" y="119810"/>
                    <a:pt x="56666" y="120000"/>
                    <a:pt x="56666" y="120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4" name="Shape 184"/>
            <p:cNvSpPr/>
            <p:nvPr/>
          </p:nvSpPr>
          <p:spPr>
            <a:xfrm>
              <a:off x="7526338" y="5640388"/>
              <a:ext cx="111000" cy="233400"/>
            </a:xfrm>
            <a:custGeom>
              <a:avLst/>
              <a:gdLst/>
              <a:ahLst/>
              <a:cxnLst/>
              <a:rect l="0" t="0" r="0" b="0"/>
              <a:pathLst>
                <a:path w="120000" h="120000" extrusionOk="0">
                  <a:moveTo>
                    <a:pt x="94285" y="120000"/>
                  </a:moveTo>
                  <a:cubicBezTo>
                    <a:pt x="119999" y="120000"/>
                    <a:pt x="119999" y="120000"/>
                    <a:pt x="119999" y="120000"/>
                  </a:cubicBezTo>
                  <a:cubicBezTo>
                    <a:pt x="77142" y="81355"/>
                    <a:pt x="38571" y="40677"/>
                    <a:pt x="0" y="0"/>
                  </a:cubicBezTo>
                  <a:cubicBezTo>
                    <a:pt x="25714" y="40677"/>
                    <a:pt x="55714" y="81355"/>
                    <a:pt x="94285" y="120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5" name="Shape 185"/>
            <p:cNvSpPr/>
            <p:nvPr/>
          </p:nvSpPr>
          <p:spPr>
            <a:xfrm>
              <a:off x="7021513" y="3598863"/>
              <a:ext cx="68400" cy="423900"/>
            </a:xfrm>
            <a:custGeom>
              <a:avLst/>
              <a:gdLst/>
              <a:ahLst/>
              <a:cxnLst/>
              <a:rect l="0" t="0" r="0" b="0"/>
              <a:pathLst>
                <a:path w="120000" h="120000" extrusionOk="0">
                  <a:moveTo>
                    <a:pt x="28235" y="60560"/>
                  </a:moveTo>
                  <a:cubicBezTo>
                    <a:pt x="56470" y="80747"/>
                    <a:pt x="91764" y="99813"/>
                    <a:pt x="120000" y="120000"/>
                  </a:cubicBezTo>
                  <a:cubicBezTo>
                    <a:pt x="98823" y="96448"/>
                    <a:pt x="84705" y="72897"/>
                    <a:pt x="70588" y="49345"/>
                  </a:cubicBezTo>
                  <a:cubicBezTo>
                    <a:pt x="70588" y="49345"/>
                    <a:pt x="63529" y="48224"/>
                    <a:pt x="63529" y="48224"/>
                  </a:cubicBezTo>
                  <a:cubicBezTo>
                    <a:pt x="42352" y="32523"/>
                    <a:pt x="21176" y="15700"/>
                    <a:pt x="0" y="0"/>
                  </a:cubicBezTo>
                  <a:cubicBezTo>
                    <a:pt x="0" y="2242"/>
                    <a:pt x="0" y="5607"/>
                    <a:pt x="0" y="8971"/>
                  </a:cubicBezTo>
                  <a:cubicBezTo>
                    <a:pt x="7058" y="25794"/>
                    <a:pt x="21176" y="43738"/>
                    <a:pt x="28235" y="6056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a:off x="7412038" y="2801938"/>
              <a:ext cx="1168500" cy="2251200"/>
            </a:xfrm>
            <a:custGeom>
              <a:avLst/>
              <a:gdLst/>
              <a:ahLst/>
              <a:cxnLst/>
              <a:rect l="0" t="0" r="0" b="0"/>
              <a:pathLst>
                <a:path w="120000" h="120000" extrusionOk="0">
                  <a:moveTo>
                    <a:pt x="3265" y="116830"/>
                  </a:moveTo>
                  <a:cubicBezTo>
                    <a:pt x="3673" y="105845"/>
                    <a:pt x="7755" y="94647"/>
                    <a:pt x="14285" y="83873"/>
                  </a:cubicBezTo>
                  <a:cubicBezTo>
                    <a:pt x="20816" y="73309"/>
                    <a:pt x="29795" y="62957"/>
                    <a:pt x="40408" y="53239"/>
                  </a:cubicBezTo>
                  <a:cubicBezTo>
                    <a:pt x="50612" y="43309"/>
                    <a:pt x="62857" y="34014"/>
                    <a:pt x="76326" y="25140"/>
                  </a:cubicBezTo>
                  <a:cubicBezTo>
                    <a:pt x="82857" y="20704"/>
                    <a:pt x="89795" y="16267"/>
                    <a:pt x="97142" y="12253"/>
                  </a:cubicBezTo>
                  <a:cubicBezTo>
                    <a:pt x="100816" y="10140"/>
                    <a:pt x="104489" y="8028"/>
                    <a:pt x="108163" y="5915"/>
                  </a:cubicBezTo>
                  <a:cubicBezTo>
                    <a:pt x="111836" y="4014"/>
                    <a:pt x="115918" y="1901"/>
                    <a:pt x="120000" y="0"/>
                  </a:cubicBezTo>
                  <a:cubicBezTo>
                    <a:pt x="119591" y="0"/>
                    <a:pt x="119591" y="0"/>
                    <a:pt x="119591" y="0"/>
                  </a:cubicBezTo>
                  <a:cubicBezTo>
                    <a:pt x="115510" y="1901"/>
                    <a:pt x="111428" y="3802"/>
                    <a:pt x="107755" y="5704"/>
                  </a:cubicBezTo>
                  <a:cubicBezTo>
                    <a:pt x="104081" y="7816"/>
                    <a:pt x="100408" y="9929"/>
                    <a:pt x="96734" y="11830"/>
                  </a:cubicBezTo>
                  <a:cubicBezTo>
                    <a:pt x="88979" y="16056"/>
                    <a:pt x="82040" y="20281"/>
                    <a:pt x="75510" y="24718"/>
                  </a:cubicBezTo>
                  <a:cubicBezTo>
                    <a:pt x="61632" y="33591"/>
                    <a:pt x="49387" y="42887"/>
                    <a:pt x="38775" y="52605"/>
                  </a:cubicBezTo>
                  <a:cubicBezTo>
                    <a:pt x="27755" y="62535"/>
                    <a:pt x="18775" y="72887"/>
                    <a:pt x="12244" y="83661"/>
                  </a:cubicBezTo>
                  <a:cubicBezTo>
                    <a:pt x="5306" y="94014"/>
                    <a:pt x="1224" y="105000"/>
                    <a:pt x="0" y="115985"/>
                  </a:cubicBezTo>
                  <a:cubicBezTo>
                    <a:pt x="1224" y="117253"/>
                    <a:pt x="2040" y="118521"/>
                    <a:pt x="2857" y="120000"/>
                  </a:cubicBezTo>
                  <a:cubicBezTo>
                    <a:pt x="2857" y="118943"/>
                    <a:pt x="2857" y="117887"/>
                    <a:pt x="3265" y="11683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a:off x="7494588" y="5664200"/>
              <a:ext cx="99900" cy="209400"/>
            </a:xfrm>
            <a:custGeom>
              <a:avLst/>
              <a:gdLst/>
              <a:ahLst/>
              <a:cxnLst/>
              <a:rect l="0" t="0" r="0" b="0"/>
              <a:pathLst>
                <a:path w="120000" h="120000" extrusionOk="0">
                  <a:moveTo>
                    <a:pt x="0" y="0"/>
                  </a:moveTo>
                  <a:cubicBezTo>
                    <a:pt x="24000" y="40754"/>
                    <a:pt x="57600" y="81509"/>
                    <a:pt x="91200" y="120000"/>
                  </a:cubicBezTo>
                  <a:cubicBezTo>
                    <a:pt x="120000" y="120000"/>
                    <a:pt x="120000" y="120000"/>
                    <a:pt x="120000" y="120000"/>
                  </a:cubicBezTo>
                  <a:cubicBezTo>
                    <a:pt x="76800" y="81509"/>
                    <a:pt x="38400" y="40754"/>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a:off x="7412038" y="5081588"/>
              <a:ext cx="114300" cy="558900"/>
            </a:xfrm>
            <a:custGeom>
              <a:avLst/>
              <a:gdLst/>
              <a:ahLst/>
              <a:cxnLst/>
              <a:rect l="0" t="0" r="0" b="0"/>
              <a:pathLst>
                <a:path w="120000" h="120000" extrusionOk="0">
                  <a:moveTo>
                    <a:pt x="0" y="0"/>
                  </a:moveTo>
                  <a:cubicBezTo>
                    <a:pt x="0" y="25531"/>
                    <a:pt x="8275" y="51063"/>
                    <a:pt x="28965" y="75744"/>
                  </a:cubicBezTo>
                  <a:cubicBezTo>
                    <a:pt x="45517" y="83404"/>
                    <a:pt x="57931" y="91914"/>
                    <a:pt x="74482" y="99574"/>
                  </a:cubicBezTo>
                  <a:cubicBezTo>
                    <a:pt x="91034" y="106382"/>
                    <a:pt x="103448" y="113191"/>
                    <a:pt x="120000" y="120000"/>
                  </a:cubicBezTo>
                  <a:cubicBezTo>
                    <a:pt x="115862" y="118297"/>
                    <a:pt x="115862" y="116595"/>
                    <a:pt x="111724" y="114893"/>
                  </a:cubicBezTo>
                  <a:cubicBezTo>
                    <a:pt x="66206" y="83404"/>
                    <a:pt x="41379" y="51063"/>
                    <a:pt x="33103" y="18723"/>
                  </a:cubicBezTo>
                  <a:cubicBezTo>
                    <a:pt x="28965" y="15319"/>
                    <a:pt x="20689" y="12765"/>
                    <a:pt x="16551" y="9361"/>
                  </a:cubicBezTo>
                  <a:cubicBezTo>
                    <a:pt x="8275" y="5957"/>
                    <a:pt x="4137" y="2553"/>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7412038" y="4978400"/>
              <a:ext cx="31800" cy="189000"/>
            </a:xfrm>
            <a:custGeom>
              <a:avLst/>
              <a:gdLst/>
              <a:ahLst/>
              <a:cxnLst/>
              <a:rect l="0" t="0" r="0" b="0"/>
              <a:pathLst>
                <a:path w="120000" h="120000" extrusionOk="0">
                  <a:moveTo>
                    <a:pt x="0" y="65000"/>
                  </a:moveTo>
                  <a:cubicBezTo>
                    <a:pt x="15000" y="72500"/>
                    <a:pt x="30000" y="82500"/>
                    <a:pt x="60000" y="92500"/>
                  </a:cubicBezTo>
                  <a:cubicBezTo>
                    <a:pt x="75000" y="102500"/>
                    <a:pt x="105000" y="110000"/>
                    <a:pt x="120000" y="120000"/>
                  </a:cubicBezTo>
                  <a:cubicBezTo>
                    <a:pt x="105000" y="95000"/>
                    <a:pt x="105000" y="70000"/>
                    <a:pt x="105000" y="47500"/>
                  </a:cubicBezTo>
                  <a:cubicBezTo>
                    <a:pt x="75000" y="30000"/>
                    <a:pt x="45000" y="15000"/>
                    <a:pt x="0" y="0"/>
                  </a:cubicBezTo>
                  <a:cubicBezTo>
                    <a:pt x="0" y="2500"/>
                    <a:pt x="0" y="7500"/>
                    <a:pt x="0" y="10000"/>
                  </a:cubicBezTo>
                  <a:cubicBezTo>
                    <a:pt x="0" y="27500"/>
                    <a:pt x="0" y="47500"/>
                    <a:pt x="0" y="6500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p:nvPr/>
          </p:nvSpPr>
          <p:spPr>
            <a:xfrm>
              <a:off x="7439026" y="5434013"/>
              <a:ext cx="174600" cy="439800"/>
            </a:xfrm>
            <a:custGeom>
              <a:avLst/>
              <a:gdLst/>
              <a:ahLst/>
              <a:cxnLst/>
              <a:rect l="0" t="0" r="0" b="0"/>
              <a:pathLst>
                <a:path w="120000" h="120000" extrusionOk="0">
                  <a:moveTo>
                    <a:pt x="30000" y="30270"/>
                  </a:moveTo>
                  <a:cubicBezTo>
                    <a:pt x="19090" y="20540"/>
                    <a:pt x="10909" y="9729"/>
                    <a:pt x="0" y="0"/>
                  </a:cubicBezTo>
                  <a:cubicBezTo>
                    <a:pt x="8181" y="17297"/>
                    <a:pt x="19090" y="35675"/>
                    <a:pt x="30000" y="52972"/>
                  </a:cubicBezTo>
                  <a:cubicBezTo>
                    <a:pt x="32727" y="56216"/>
                    <a:pt x="35454" y="59459"/>
                    <a:pt x="38181" y="62702"/>
                  </a:cubicBezTo>
                  <a:cubicBezTo>
                    <a:pt x="60000" y="82162"/>
                    <a:pt x="81818" y="101621"/>
                    <a:pt x="106363" y="120000"/>
                  </a:cubicBezTo>
                  <a:cubicBezTo>
                    <a:pt x="120000" y="120000"/>
                    <a:pt x="120000" y="120000"/>
                    <a:pt x="120000" y="120000"/>
                  </a:cubicBezTo>
                  <a:cubicBezTo>
                    <a:pt x="95454" y="99459"/>
                    <a:pt x="76363" y="77837"/>
                    <a:pt x="60000" y="56216"/>
                  </a:cubicBezTo>
                  <a:cubicBezTo>
                    <a:pt x="49090" y="47567"/>
                    <a:pt x="40909" y="38918"/>
                    <a:pt x="30000" y="30270"/>
                  </a:cubicBezTo>
                  <a:close/>
                </a:path>
              </a:pathLst>
            </a:cu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91" name="Shape 191"/>
          <p:cNvSpPr/>
          <p:nvPr/>
        </p:nvSpPr>
        <p:spPr>
          <a:xfrm>
            <a:off x="0" y="0"/>
            <a:ext cx="183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txBox="1">
            <a:spLocks noGrp="1"/>
          </p:cNvSpPr>
          <p:nvPr>
            <p:ph type="title"/>
          </p:nvPr>
        </p:nvSpPr>
        <p:spPr>
          <a:xfrm>
            <a:off x="2592924" y="624110"/>
            <a:ext cx="8911800" cy="12810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262626"/>
              </a:buClr>
              <a:buSzPts val="3600"/>
              <a:buFont typeface="Century Gothic"/>
              <a:buNone/>
              <a:defRPr sz="3600" b="0" i="0" u="none" strike="noStrike" cap="none">
                <a:solidFill>
                  <a:srgbClr val="262626"/>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93" name="Shape 193"/>
          <p:cNvSpPr txBox="1">
            <a:spLocks noGrp="1"/>
          </p:cNvSpPr>
          <p:nvPr>
            <p:ph type="body" idx="1"/>
          </p:nvPr>
        </p:nvSpPr>
        <p:spPr>
          <a:xfrm>
            <a:off x="2589212" y="2133600"/>
            <a:ext cx="8915400" cy="3886200"/>
          </a:xfrm>
          <a:prstGeom prst="rect">
            <a:avLst/>
          </a:prstGeom>
          <a:noFill/>
          <a:ln>
            <a:noFill/>
          </a:ln>
        </p:spPr>
        <p:txBody>
          <a:bodyPr spcFirstLastPara="1" wrap="square" lIns="91425" tIns="91425" rIns="91425" bIns="91425" anchor="t" anchorCtr="0"/>
          <a:lstStyle>
            <a:lvl1pPr marL="457200" marR="0" lvl="0" indent="-342900" algn="l" rtl="0">
              <a:spcBef>
                <a:spcPts val="1000"/>
              </a:spcBef>
              <a:spcAft>
                <a:spcPts val="0"/>
              </a:spcAft>
              <a:buClr>
                <a:schemeClr val="accent1"/>
              </a:buClr>
              <a:buSzPts val="180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30200" algn="l" rtl="0">
              <a:spcBef>
                <a:spcPts val="1000"/>
              </a:spcBef>
              <a:spcAft>
                <a:spcPts val="0"/>
              </a:spcAft>
              <a:buClr>
                <a:schemeClr val="accent1"/>
              </a:buClr>
              <a:buSzPts val="160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317500" algn="l" rtl="0">
              <a:spcBef>
                <a:spcPts val="1000"/>
              </a:spcBef>
              <a:spcAft>
                <a:spcPts val="0"/>
              </a:spcAft>
              <a:buClr>
                <a:schemeClr val="accent1"/>
              </a:buClr>
              <a:buSzPts val="140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304800" algn="l" rtl="0">
              <a:spcBef>
                <a:spcPts val="1000"/>
              </a:spcBef>
              <a:spcAft>
                <a:spcPts val="0"/>
              </a:spcAft>
              <a:buClr>
                <a:schemeClr val="accent1"/>
              </a:buClr>
              <a:buSzPts val="120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94" name="Shape 194"/>
          <p:cNvSpPr txBox="1">
            <a:spLocks noGrp="1"/>
          </p:cNvSpPr>
          <p:nvPr>
            <p:ph type="dt" idx="10"/>
          </p:nvPr>
        </p:nvSpPr>
        <p:spPr>
          <a:xfrm>
            <a:off x="10361612" y="6130437"/>
            <a:ext cx="1146300" cy="3705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5" name="Shape 195"/>
          <p:cNvSpPr txBox="1">
            <a:spLocks noGrp="1"/>
          </p:cNvSpPr>
          <p:nvPr>
            <p:ph type="ftr" idx="11"/>
          </p:nvPr>
        </p:nvSpPr>
        <p:spPr>
          <a:xfrm>
            <a:off x="2589212" y="6135808"/>
            <a:ext cx="76200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b="0" i="0" u="none" strike="noStrike" cap="none">
                <a:solidFill>
                  <a:srgbClr val="888888"/>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6" name="Shape 19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IE" sz="2000" b="0" i="0" u="none" strike="noStrike" cap="none">
                <a:solidFill>
                  <a:srgbClr val="FEFFFF"/>
                </a:solidFill>
                <a:latin typeface="Century Gothic"/>
                <a:ea typeface="Century Gothic"/>
                <a:cs typeface="Century Gothic"/>
                <a:sym typeface="Century Gothic"/>
              </a:rPr>
              <a:t>‹#›</a:t>
            </a:fld>
            <a:endParaRPr sz="2000" b="0" i="0" u="none" strike="noStrike" cap="none">
              <a:solidFill>
                <a:srgbClr val="FEFFFF"/>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Shape 324"/>
          <p:cNvSpPr txBox="1">
            <a:spLocks noGrp="1"/>
          </p:cNvSpPr>
          <p:nvPr>
            <p:ph type="title"/>
          </p:nvPr>
        </p:nvSpPr>
        <p:spPr>
          <a:xfrm>
            <a:off x="2592925" y="166910"/>
            <a:ext cx="8437396" cy="128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262626"/>
              </a:buClr>
              <a:buSzPts val="3240"/>
              <a:buFont typeface="Century Gothic"/>
              <a:buNone/>
            </a:pPr>
            <a:r>
              <a:rPr lang="en-IE" sz="3240" b="1" i="0" u="none" strike="noStrike" cap="none" dirty="0">
                <a:solidFill>
                  <a:srgbClr val="262626"/>
                </a:solidFill>
                <a:latin typeface="Century Gothic"/>
                <a:ea typeface="Century Gothic"/>
                <a:cs typeface="Century Gothic"/>
                <a:sym typeface="Century Gothic"/>
              </a:rPr>
              <a:t/>
            </a:r>
            <a:br>
              <a:rPr lang="en-IE" sz="3240" b="1" i="0" u="none" strike="noStrike" cap="none" dirty="0">
                <a:solidFill>
                  <a:srgbClr val="262626"/>
                </a:solidFill>
                <a:latin typeface="Century Gothic"/>
                <a:ea typeface="Century Gothic"/>
                <a:cs typeface="Century Gothic"/>
                <a:sym typeface="Century Gothic"/>
              </a:rPr>
            </a:br>
            <a:r>
              <a:rPr lang="en-IE" sz="3240" b="1" i="0" u="none" strike="noStrike" cap="none" dirty="0">
                <a:solidFill>
                  <a:srgbClr val="262626"/>
                </a:solidFill>
                <a:latin typeface="Century Gothic"/>
                <a:ea typeface="Century Gothic"/>
                <a:cs typeface="Century Gothic"/>
                <a:sym typeface="Century Gothic"/>
              </a:rPr>
              <a:t> </a:t>
            </a:r>
            <a:r>
              <a:rPr lang="en-IE" sz="2430" b="1" i="0" u="none" strike="noStrike" cap="none" dirty="0">
                <a:solidFill>
                  <a:srgbClr val="262626"/>
                </a:solidFill>
                <a:latin typeface="Century Gothic"/>
                <a:ea typeface="Century Gothic"/>
                <a:cs typeface="Century Gothic"/>
                <a:sym typeface="Century Gothic"/>
              </a:rPr>
              <a:t>J</a:t>
            </a:r>
            <a:r>
              <a:rPr lang="en-IE" sz="2430" b="1" dirty="0"/>
              <a:t>oint Committee on Communications, Climate Action and Environment</a:t>
            </a:r>
            <a:endParaRPr sz="2430" b="1" dirty="0"/>
          </a:p>
          <a:p>
            <a:pPr marL="0" lvl="0" indent="0" algn="ctr" rtl="0">
              <a:spcBef>
                <a:spcPts val="0"/>
              </a:spcBef>
              <a:spcAft>
                <a:spcPts val="0"/>
              </a:spcAft>
              <a:buClr>
                <a:srgbClr val="262626"/>
              </a:buClr>
              <a:buSzPts val="3240"/>
              <a:buFont typeface="Century Gothic"/>
              <a:buNone/>
            </a:pPr>
            <a:r>
              <a:rPr lang="en-IE" sz="2520" b="1" i="1" dirty="0"/>
              <a:t>30 January 2018</a:t>
            </a:r>
            <a:endParaRPr sz="2430" b="1" dirty="0"/>
          </a:p>
          <a:p>
            <a:pPr marL="0" marR="0" lvl="0" indent="0" algn="ctr" rtl="0">
              <a:spcBef>
                <a:spcPts val="0"/>
              </a:spcBef>
              <a:spcAft>
                <a:spcPts val="0"/>
              </a:spcAft>
              <a:buClr>
                <a:srgbClr val="262626"/>
              </a:buClr>
              <a:buSzPts val="3240"/>
              <a:buFont typeface="Century Gothic"/>
              <a:buNone/>
            </a:pPr>
            <a:endParaRPr sz="2430" b="1" dirty="0"/>
          </a:p>
        </p:txBody>
      </p:sp>
      <p:sp>
        <p:nvSpPr>
          <p:cNvPr id="325" name="Shape 325"/>
          <p:cNvSpPr txBox="1">
            <a:spLocks noGrp="1"/>
          </p:cNvSpPr>
          <p:nvPr>
            <p:ph type="body" idx="1"/>
          </p:nvPr>
        </p:nvSpPr>
        <p:spPr>
          <a:xfrm>
            <a:off x="2589212" y="2133600"/>
            <a:ext cx="8915400" cy="4395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200"/>
              <a:buFont typeface="Noto Sans Symbols"/>
              <a:buNone/>
            </a:pPr>
            <a:endParaRPr sz="3200" b="1" i="1" dirty="0"/>
          </a:p>
          <a:p>
            <a:pPr marL="0" marR="0" lvl="0" indent="0" algn="ctr" rtl="0">
              <a:spcBef>
                <a:spcPts val="0"/>
              </a:spcBef>
              <a:spcAft>
                <a:spcPts val="0"/>
              </a:spcAft>
              <a:buClr>
                <a:schemeClr val="accent1"/>
              </a:buClr>
              <a:buSzPts val="3200"/>
              <a:buFont typeface="Noto Sans Symbols"/>
              <a:buNone/>
            </a:pPr>
            <a:r>
              <a:rPr lang="en-IE" sz="3200" b="1" i="1" dirty="0"/>
              <a:t>Analysis of Climate Policy Developments</a:t>
            </a:r>
            <a:endParaRPr dirty="0"/>
          </a:p>
          <a:p>
            <a:pPr marL="0" marR="0" lvl="0" indent="0" algn="ctr" rtl="0">
              <a:spcBef>
                <a:spcPts val="1000"/>
              </a:spcBef>
              <a:spcAft>
                <a:spcPts val="0"/>
              </a:spcAft>
              <a:buClr>
                <a:schemeClr val="accent1"/>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0" marR="0" lvl="0" indent="0" algn="ctr" rtl="0">
              <a:spcBef>
                <a:spcPts val="1000"/>
              </a:spcBef>
              <a:spcAft>
                <a:spcPts val="0"/>
              </a:spcAft>
              <a:buClr>
                <a:schemeClr val="accent1"/>
              </a:buClr>
              <a:buSzPts val="2400"/>
              <a:buFont typeface="Noto Sans Symbols"/>
              <a:buNone/>
            </a:pPr>
            <a:r>
              <a:rPr lang="en-IE" sz="2400" dirty="0"/>
              <a:t>Cliona Sharkey</a:t>
            </a:r>
            <a:r>
              <a:rPr lang="en-IE" sz="2400" b="0" i="0" u="none" strike="noStrike" cap="none" dirty="0">
                <a:solidFill>
                  <a:srgbClr val="3F3F3F"/>
                </a:solidFill>
                <a:latin typeface="Century Gothic"/>
                <a:ea typeface="Century Gothic"/>
                <a:cs typeface="Century Gothic"/>
                <a:sym typeface="Century Gothic"/>
              </a:rPr>
              <a:t>, </a:t>
            </a:r>
            <a:r>
              <a:rPr lang="en-IE" sz="2400" b="0" i="0" u="none" strike="noStrike" cap="none" dirty="0" err="1">
                <a:solidFill>
                  <a:srgbClr val="3F3F3F"/>
                </a:solidFill>
                <a:latin typeface="Century Gothic"/>
                <a:ea typeface="Century Gothic"/>
                <a:cs typeface="Century Gothic"/>
                <a:sym typeface="Century Gothic"/>
              </a:rPr>
              <a:t>Trócaire</a:t>
            </a:r>
            <a:r>
              <a:rPr lang="en-IE" sz="2400" b="0" i="0" u="none" strike="noStrike" cap="none" dirty="0">
                <a:solidFill>
                  <a:srgbClr val="3F3F3F"/>
                </a:solidFill>
                <a:latin typeface="Century Gothic"/>
                <a:ea typeface="Century Gothic"/>
                <a:cs typeface="Century Gothic"/>
                <a:sym typeface="Century Gothic"/>
              </a:rPr>
              <a:t>; </a:t>
            </a:r>
            <a:endParaRPr sz="2400" b="0" i="0" u="none" strike="noStrike" cap="none" dirty="0">
              <a:solidFill>
                <a:srgbClr val="3F3F3F"/>
              </a:solidFill>
              <a:latin typeface="Century Gothic"/>
              <a:ea typeface="Century Gothic"/>
              <a:cs typeface="Century Gothic"/>
              <a:sym typeface="Century Gothic"/>
            </a:endParaRPr>
          </a:p>
          <a:p>
            <a:pPr marL="0" marR="0" lvl="0" indent="0" algn="ctr" rtl="0">
              <a:spcBef>
                <a:spcPts val="1000"/>
              </a:spcBef>
              <a:spcAft>
                <a:spcPts val="0"/>
              </a:spcAft>
              <a:buClr>
                <a:schemeClr val="accent1"/>
              </a:buClr>
              <a:buSzPts val="2400"/>
              <a:buFont typeface="Noto Sans Symbols"/>
              <a:buNone/>
            </a:pPr>
            <a:r>
              <a:rPr lang="en-IE" sz="2400" b="0" i="0" u="none" strike="noStrike" cap="none" dirty="0" err="1">
                <a:solidFill>
                  <a:srgbClr val="3F3F3F"/>
                </a:solidFill>
                <a:latin typeface="Century Gothic"/>
                <a:ea typeface="Century Gothic"/>
                <a:cs typeface="Century Gothic"/>
                <a:sym typeface="Century Gothic"/>
              </a:rPr>
              <a:t>Oisín</a:t>
            </a:r>
            <a:r>
              <a:rPr lang="en-IE" sz="2400" b="0" i="0" u="none" strike="noStrike" cap="none" dirty="0">
                <a:solidFill>
                  <a:srgbClr val="3F3F3F"/>
                </a:solidFill>
                <a:latin typeface="Century Gothic"/>
                <a:ea typeface="Century Gothic"/>
                <a:cs typeface="Century Gothic"/>
                <a:sym typeface="Century Gothic"/>
              </a:rPr>
              <a:t> </a:t>
            </a:r>
            <a:r>
              <a:rPr lang="en-IE" sz="2400" b="0" i="0" u="none" strike="noStrike" cap="none" dirty="0" err="1">
                <a:solidFill>
                  <a:srgbClr val="3F3F3F"/>
                </a:solidFill>
                <a:latin typeface="Century Gothic"/>
                <a:ea typeface="Century Gothic"/>
                <a:cs typeface="Century Gothic"/>
                <a:sym typeface="Century Gothic"/>
              </a:rPr>
              <a:t>Coghlan</a:t>
            </a:r>
            <a:r>
              <a:rPr lang="en-IE" sz="2400" b="0" i="0" u="none" strike="noStrike" cap="none" dirty="0">
                <a:solidFill>
                  <a:srgbClr val="3F3F3F"/>
                </a:solidFill>
                <a:latin typeface="Century Gothic"/>
                <a:ea typeface="Century Gothic"/>
                <a:cs typeface="Century Gothic"/>
                <a:sym typeface="Century Gothic"/>
              </a:rPr>
              <a:t>, Friends of the Earth</a:t>
            </a:r>
            <a:endParaRPr sz="2400" b="0" i="0" u="none" strike="noStrike" cap="none" dirty="0">
              <a:solidFill>
                <a:srgbClr val="3F3F3F"/>
              </a:solidFill>
              <a:latin typeface="Century Gothic"/>
              <a:ea typeface="Century Gothic"/>
              <a:cs typeface="Century Gothic"/>
              <a:sym typeface="Century Gothic"/>
            </a:endParaRPr>
          </a:p>
          <a:p>
            <a:pPr marL="0" marR="0" lvl="0" indent="0" algn="ctr" rtl="0">
              <a:spcBef>
                <a:spcPts val="1000"/>
              </a:spcBef>
              <a:spcAft>
                <a:spcPts val="0"/>
              </a:spcAft>
              <a:buClr>
                <a:schemeClr val="accent1"/>
              </a:buClr>
              <a:buSzPts val="2400"/>
              <a:buFont typeface="Noto Sans Symbols"/>
              <a:buNone/>
            </a:pPr>
            <a:endParaRPr sz="2400" b="0" i="1" u="none" strike="noStrike" cap="none" dirty="0">
              <a:solidFill>
                <a:srgbClr val="3F3F3F"/>
              </a:solidFill>
              <a:latin typeface="Century Gothic"/>
              <a:ea typeface="Century Gothic"/>
              <a:cs typeface="Century Gothic"/>
              <a:sym typeface="Century Gothic"/>
            </a:endParaRPr>
          </a:p>
        </p:txBody>
      </p:sp>
      <p:pic>
        <p:nvPicPr>
          <p:cNvPr id="326" name="Shape 326"/>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1739093" y="174425"/>
            <a:ext cx="9326889" cy="10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40"/>
              <a:buFont typeface="Century Gothic"/>
              <a:buNone/>
            </a:pPr>
            <a:r>
              <a:rPr lang="en-IE" sz="3240" b="1" dirty="0" smtClean="0">
                <a:solidFill>
                  <a:schemeClr val="dk1"/>
                </a:solidFill>
                <a:latin typeface="+mj-lt"/>
              </a:rPr>
              <a:t>National </a:t>
            </a:r>
            <a:r>
              <a:rPr lang="en-IE" sz="3240" b="1" dirty="0">
                <a:solidFill>
                  <a:schemeClr val="dk1"/>
                </a:solidFill>
                <a:latin typeface="+mj-lt"/>
              </a:rPr>
              <a:t>Mitigation Plan </a:t>
            </a:r>
            <a:r>
              <a:rPr lang="en-IE" sz="3200" b="1" dirty="0" smtClean="0">
                <a:solidFill>
                  <a:schemeClr val="dk1"/>
                </a:solidFill>
                <a:latin typeface="+mj-lt"/>
              </a:rPr>
              <a:t>– Not fit for purpose</a:t>
            </a:r>
            <a:endParaRPr sz="2200" b="1" dirty="0">
              <a:solidFill>
                <a:srgbClr val="222222"/>
              </a:solidFill>
              <a:highlight>
                <a:schemeClr val="lt1"/>
              </a:highlight>
              <a:latin typeface="+mj-lt"/>
              <a:ea typeface="Arial"/>
              <a:cs typeface="Arial"/>
              <a:sym typeface="Arial"/>
            </a:endParaRPr>
          </a:p>
          <a:p>
            <a:pPr marL="0" marR="0" lvl="0" indent="0" algn="l" rtl="0">
              <a:spcBef>
                <a:spcPts val="0"/>
              </a:spcBef>
              <a:spcAft>
                <a:spcPts val="0"/>
              </a:spcAft>
              <a:buClr>
                <a:schemeClr val="dk1"/>
              </a:buClr>
              <a:buSzPts val="3240"/>
              <a:buFont typeface="Century Gothic"/>
              <a:buNone/>
            </a:pPr>
            <a:r>
              <a:rPr lang="en-IE" sz="3240" b="0" i="0" u="none" strike="noStrike" cap="none" dirty="0">
                <a:solidFill>
                  <a:schemeClr val="dk1"/>
                </a:solidFill>
                <a:latin typeface="Century Gothic"/>
                <a:ea typeface="Century Gothic"/>
                <a:cs typeface="Century Gothic"/>
                <a:sym typeface="Century Gothic"/>
              </a:rPr>
              <a:t/>
            </a:r>
            <a:br>
              <a:rPr lang="en-IE" sz="3240" b="0" i="0" u="none" strike="noStrike" cap="none" dirty="0">
                <a:solidFill>
                  <a:schemeClr val="dk1"/>
                </a:solidFill>
                <a:latin typeface="Century Gothic"/>
                <a:ea typeface="Century Gothic"/>
                <a:cs typeface="Century Gothic"/>
                <a:sym typeface="Century Gothic"/>
              </a:rPr>
            </a:br>
            <a:r>
              <a:rPr lang="en-IE" sz="3240" b="0" i="0" u="none" strike="noStrike" cap="none" dirty="0">
                <a:solidFill>
                  <a:schemeClr val="dk1"/>
                </a:solidFill>
                <a:latin typeface="Century Gothic"/>
                <a:ea typeface="Century Gothic"/>
                <a:cs typeface="Century Gothic"/>
                <a:sym typeface="Century Gothic"/>
              </a:rPr>
              <a:t/>
            </a:r>
            <a:br>
              <a:rPr lang="en-IE" sz="3240" b="0" i="0" u="none" strike="noStrike" cap="none" dirty="0">
                <a:solidFill>
                  <a:schemeClr val="dk1"/>
                </a:solidFill>
                <a:latin typeface="Century Gothic"/>
                <a:ea typeface="Century Gothic"/>
                <a:cs typeface="Century Gothic"/>
                <a:sym typeface="Century Gothic"/>
              </a:rPr>
            </a:br>
            <a:endParaRPr sz="3240" b="0" i="0" u="none" strike="noStrike" cap="none" dirty="0">
              <a:solidFill>
                <a:schemeClr val="dk1"/>
              </a:solidFill>
              <a:latin typeface="Century Gothic"/>
              <a:ea typeface="Century Gothic"/>
              <a:cs typeface="Century Gothic"/>
              <a:sym typeface="Century Gothic"/>
            </a:endParaRPr>
          </a:p>
        </p:txBody>
      </p:sp>
      <p:sp>
        <p:nvSpPr>
          <p:cNvPr id="375" name="Shape 375"/>
          <p:cNvSpPr txBox="1">
            <a:spLocks noGrp="1"/>
          </p:cNvSpPr>
          <p:nvPr>
            <p:ph type="body" idx="1"/>
          </p:nvPr>
        </p:nvSpPr>
        <p:spPr>
          <a:xfrm>
            <a:off x="1452850" y="1102500"/>
            <a:ext cx="10413300" cy="5755500"/>
          </a:xfrm>
          <a:prstGeom prst="rect">
            <a:avLst/>
          </a:prstGeom>
          <a:noFill/>
          <a:ln>
            <a:noFill/>
          </a:ln>
        </p:spPr>
        <p:txBody>
          <a:bodyPr spcFirstLastPara="1" wrap="square" lIns="91425" tIns="45700" rIns="91425" bIns="45700" anchor="t" anchorCtr="0">
            <a:noAutofit/>
          </a:bodyPr>
          <a:lstStyle/>
          <a:p>
            <a:pPr marL="0" lvl="0" indent="0">
              <a:spcBef>
                <a:spcPts val="1000"/>
              </a:spcBef>
              <a:spcAft>
                <a:spcPts val="0"/>
              </a:spcAft>
              <a:buClr>
                <a:schemeClr val="dk1"/>
              </a:buClr>
              <a:buSzPts val="1100"/>
              <a:buFont typeface="Arial"/>
              <a:buNone/>
            </a:pPr>
            <a:r>
              <a:rPr lang="en-IE" sz="1200" dirty="0" smtClean="0">
                <a:sym typeface="Arial"/>
              </a:rPr>
              <a:t/>
            </a:r>
            <a:br>
              <a:rPr lang="en-IE" sz="1200" dirty="0" smtClean="0">
                <a:sym typeface="Arial"/>
              </a:rPr>
            </a:br>
            <a:r>
              <a:rPr lang="en-IE" sz="3200" dirty="0" smtClean="0">
                <a:sym typeface="Arial"/>
              </a:rPr>
              <a:t>DPER </a:t>
            </a:r>
            <a:r>
              <a:rPr lang="en-IE" sz="3200" dirty="0">
                <a:sym typeface="Arial"/>
              </a:rPr>
              <a:t>memo, September 2017</a:t>
            </a:r>
            <a:endParaRPr sz="3200" dirty="0">
              <a:sym typeface="Arial"/>
            </a:endParaRPr>
          </a:p>
          <a:p>
            <a:pPr marL="0" lvl="0" indent="0">
              <a:spcBef>
                <a:spcPts val="1000"/>
              </a:spcBef>
              <a:spcAft>
                <a:spcPts val="0"/>
              </a:spcAft>
              <a:buNone/>
            </a:pPr>
            <a:r>
              <a:rPr lang="en-IE" sz="3200" dirty="0">
                <a:sym typeface="Arial"/>
              </a:rPr>
              <a:t>‘"it would appear that almost no progress has been made on an appraisal-based, prioritised and integrated view of how to meet 2020 and 2030 climate targets’</a:t>
            </a:r>
            <a:endParaRPr sz="3200" dirty="0">
              <a:sym typeface="Arial"/>
            </a:endParaRPr>
          </a:p>
          <a:p>
            <a:pPr marL="0" lvl="0" indent="0" rtl="0">
              <a:spcBef>
                <a:spcPts val="1000"/>
              </a:spcBef>
              <a:spcAft>
                <a:spcPts val="0"/>
              </a:spcAft>
              <a:buNone/>
            </a:pPr>
            <a:endParaRPr sz="2200" dirty="0">
              <a:sym typeface="Arial"/>
            </a:endParaRPr>
          </a:p>
          <a:p>
            <a:pPr marL="457200" lvl="0" indent="-368300" rtl="0">
              <a:spcBef>
                <a:spcPts val="1000"/>
              </a:spcBef>
              <a:spcAft>
                <a:spcPts val="0"/>
              </a:spcAft>
              <a:buClr>
                <a:schemeClr val="dk1"/>
              </a:buClr>
              <a:buSzPts val="2200"/>
              <a:buFont typeface="Arial"/>
              <a:buChar char="-"/>
            </a:pPr>
            <a:r>
              <a:rPr lang="en-IE" sz="2200" dirty="0">
                <a:sym typeface="Arial"/>
              </a:rPr>
              <a:t>NMP - clear on scale of challenge</a:t>
            </a:r>
            <a:endParaRPr sz="2200" dirty="0">
              <a:sym typeface="Arial"/>
            </a:endParaRPr>
          </a:p>
          <a:p>
            <a:pPr marL="457200" lvl="0" indent="-368300" rtl="0">
              <a:spcBef>
                <a:spcPts val="0"/>
              </a:spcBef>
              <a:spcAft>
                <a:spcPts val="0"/>
              </a:spcAft>
              <a:buClr>
                <a:srgbClr val="222222"/>
              </a:buClr>
              <a:buSzPts val="2200"/>
              <a:buFont typeface="Arial"/>
              <a:buChar char="-"/>
            </a:pPr>
            <a:r>
              <a:rPr lang="en-IE" sz="2200" dirty="0">
                <a:sym typeface="Arial"/>
              </a:rPr>
              <a:t>Unclear on scale of risks and opportunities</a:t>
            </a:r>
            <a:endParaRPr sz="2200" dirty="0">
              <a:sym typeface="Arial"/>
            </a:endParaRPr>
          </a:p>
          <a:p>
            <a:pPr marL="457200" lvl="0" indent="-368300" rtl="0">
              <a:spcBef>
                <a:spcPts val="0"/>
              </a:spcBef>
              <a:spcAft>
                <a:spcPts val="0"/>
              </a:spcAft>
              <a:buClr>
                <a:srgbClr val="222222"/>
              </a:buClr>
              <a:buSzPts val="2200"/>
              <a:buFont typeface="Arial"/>
              <a:buChar char="-"/>
            </a:pPr>
            <a:r>
              <a:rPr lang="en-IE" sz="2200" dirty="0">
                <a:sym typeface="Arial"/>
              </a:rPr>
              <a:t>More action promise than action plan</a:t>
            </a:r>
            <a:endParaRPr sz="2200" dirty="0">
              <a:sym typeface="Arial"/>
            </a:endParaRPr>
          </a:p>
          <a:p>
            <a:pPr marL="457200" lvl="0" indent="-368300" rtl="0">
              <a:spcBef>
                <a:spcPts val="0"/>
              </a:spcBef>
              <a:spcAft>
                <a:spcPts val="0"/>
              </a:spcAft>
              <a:buClr>
                <a:srgbClr val="222222"/>
              </a:buClr>
              <a:buSzPts val="2200"/>
              <a:buFont typeface="Arial"/>
              <a:buChar char="-"/>
            </a:pPr>
            <a:r>
              <a:rPr lang="en-IE" sz="2200" dirty="0">
                <a:sym typeface="Arial"/>
              </a:rPr>
              <a:t>Listing of (some positive) climate-relevant initiatives </a:t>
            </a:r>
            <a:endParaRPr sz="2200" dirty="0">
              <a:sym typeface="Arial"/>
            </a:endParaRPr>
          </a:p>
          <a:p>
            <a:pPr marL="457200" lvl="0" indent="-368300" rtl="0">
              <a:spcBef>
                <a:spcPts val="0"/>
              </a:spcBef>
              <a:spcAft>
                <a:spcPts val="0"/>
              </a:spcAft>
              <a:buClr>
                <a:srgbClr val="222222"/>
              </a:buClr>
              <a:buSzPts val="2200"/>
              <a:buFont typeface="Arial"/>
              <a:buChar char="-"/>
            </a:pPr>
            <a:r>
              <a:rPr lang="en-IE" sz="2200" dirty="0">
                <a:sym typeface="Arial"/>
              </a:rPr>
              <a:t>But no clear pathway to meeting key objectives</a:t>
            </a:r>
            <a:endParaRPr sz="2200" dirty="0">
              <a:sym typeface="Arial"/>
            </a:endParaRPr>
          </a:p>
          <a:p>
            <a:pPr marL="0" lvl="0" indent="0">
              <a:spcBef>
                <a:spcPts val="1000"/>
              </a:spcBef>
              <a:spcAft>
                <a:spcPts val="0"/>
              </a:spcAft>
              <a:buNone/>
            </a:pPr>
            <a:endParaRPr sz="3200" dirty="0">
              <a:solidFill>
                <a:srgbClr val="222222"/>
              </a:solidFill>
              <a:highlight>
                <a:schemeClr val="lt1"/>
              </a:highlight>
              <a:latin typeface="Arial"/>
              <a:ea typeface="Arial"/>
              <a:cs typeface="Arial"/>
              <a:sym typeface="Arial"/>
            </a:endParaRPr>
          </a:p>
          <a:p>
            <a:pPr marL="0" lvl="0" indent="0">
              <a:spcBef>
                <a:spcPts val="1000"/>
              </a:spcBef>
              <a:spcAft>
                <a:spcPts val="0"/>
              </a:spcAft>
              <a:buClr>
                <a:schemeClr val="dk1"/>
              </a:buClr>
              <a:buSzPts val="1100"/>
              <a:buFont typeface="Arial"/>
              <a:buNone/>
            </a:pPr>
            <a:endParaRPr sz="2200" dirty="0">
              <a:solidFill>
                <a:srgbClr val="222222"/>
              </a:solidFill>
              <a:highlight>
                <a:schemeClr val="lt1"/>
              </a:highlight>
              <a:latin typeface="Arial"/>
              <a:ea typeface="Arial"/>
              <a:cs typeface="Arial"/>
              <a:sym typeface="Arial"/>
            </a:endParaRPr>
          </a:p>
          <a:p>
            <a:pPr marL="0" lvl="0" indent="0" rtl="0">
              <a:spcBef>
                <a:spcPts val="1000"/>
              </a:spcBef>
              <a:spcAft>
                <a:spcPts val="0"/>
              </a:spcAft>
              <a:buNone/>
            </a:pPr>
            <a:endParaRPr sz="2200" dirty="0">
              <a:solidFill>
                <a:schemeClr val="dk1"/>
              </a:solidFill>
              <a:highlight>
                <a:srgbClr val="FFFFFF"/>
              </a:highlight>
              <a:latin typeface="Arial"/>
              <a:ea typeface="Arial"/>
              <a:cs typeface="Arial"/>
              <a:sym typeface="Arial"/>
            </a:endParaRPr>
          </a:p>
        </p:txBody>
      </p:sp>
      <p:pic>
        <p:nvPicPr>
          <p:cNvPr id="376" name="Shape 376"/>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3" name="Shape 383"/>
          <p:cNvSpPr txBox="1">
            <a:spLocks noGrp="1"/>
          </p:cNvSpPr>
          <p:nvPr>
            <p:ph type="body" idx="1"/>
          </p:nvPr>
        </p:nvSpPr>
        <p:spPr>
          <a:xfrm>
            <a:off x="1532300" y="858425"/>
            <a:ext cx="10659600" cy="6410700"/>
          </a:xfrm>
          <a:prstGeom prst="rect">
            <a:avLst/>
          </a:prstGeom>
          <a:noFill/>
          <a:ln>
            <a:noFill/>
          </a:ln>
        </p:spPr>
        <p:txBody>
          <a:bodyPr spcFirstLastPara="1" wrap="square" lIns="91425" tIns="45700" rIns="91425" bIns="45700" anchor="t" anchorCtr="0">
            <a:noAutofit/>
          </a:bodyPr>
          <a:lstStyle/>
          <a:p>
            <a:pPr marL="0" lvl="0" indent="0">
              <a:spcBef>
                <a:spcPts val="1000"/>
              </a:spcBef>
              <a:spcAft>
                <a:spcPts val="0"/>
              </a:spcAft>
              <a:buClr>
                <a:schemeClr val="dk1"/>
              </a:buClr>
              <a:buSzPts val="1100"/>
              <a:buFont typeface="Arial"/>
              <a:buNone/>
            </a:pPr>
            <a:r>
              <a:rPr lang="en-IE" sz="2100" u="sng" dirty="0" smtClean="0">
                <a:solidFill>
                  <a:schemeClr val="dk1"/>
                </a:solidFill>
                <a:latin typeface="Century Gothic" panose="020B0502020202020204" pitchFamily="34" charset="0"/>
                <a:ea typeface="Arial"/>
                <a:cs typeface="Arial"/>
                <a:sym typeface="Arial"/>
              </a:rPr>
              <a:t>Advisory </a:t>
            </a:r>
            <a:r>
              <a:rPr lang="en-IE" sz="2100" u="sng" dirty="0">
                <a:solidFill>
                  <a:schemeClr val="dk1"/>
                </a:solidFill>
                <a:latin typeface="Century Gothic" panose="020B0502020202020204" pitchFamily="34" charset="0"/>
                <a:ea typeface="Arial"/>
                <a:cs typeface="Arial"/>
                <a:sym typeface="Arial"/>
              </a:rPr>
              <a:t>Council Annual Review, November 2017</a:t>
            </a:r>
            <a:endParaRPr sz="2100" u="sng" dirty="0">
              <a:solidFill>
                <a:schemeClr val="dk1"/>
              </a:solidFill>
              <a:latin typeface="Century Gothic" panose="020B0502020202020204" pitchFamily="34" charset="0"/>
              <a:ea typeface="Arial"/>
              <a:cs typeface="Arial"/>
              <a:sym typeface="Arial"/>
            </a:endParaRPr>
          </a:p>
          <a:p>
            <a:pPr marL="0" lvl="0" indent="0">
              <a:spcBef>
                <a:spcPts val="1000"/>
              </a:spcBef>
              <a:spcAft>
                <a:spcPts val="0"/>
              </a:spcAft>
              <a:buClr>
                <a:schemeClr val="dk1"/>
              </a:buClr>
              <a:buSzPts val="1100"/>
              <a:buFont typeface="Arial"/>
              <a:buNone/>
            </a:pPr>
            <a:r>
              <a:rPr lang="en-IE" sz="2100" dirty="0">
                <a:solidFill>
                  <a:schemeClr val="dk1"/>
                </a:solidFill>
                <a:latin typeface="Century Gothic" panose="020B0502020202020204" pitchFamily="34" charset="0"/>
                <a:ea typeface="Arial"/>
                <a:cs typeface="Arial"/>
                <a:sym typeface="Arial"/>
              </a:rPr>
              <a:t>‘</a:t>
            </a:r>
            <a:r>
              <a:rPr lang="en-IE" sz="2100" i="1" dirty="0">
                <a:solidFill>
                  <a:schemeClr val="dk1"/>
                </a:solidFill>
                <a:latin typeface="Century Gothic" panose="020B0502020202020204" pitchFamily="34" charset="0"/>
                <a:ea typeface="Arial"/>
                <a:cs typeface="Arial"/>
                <a:sym typeface="Arial"/>
              </a:rPr>
              <a:t>There is an </a:t>
            </a:r>
            <a:r>
              <a:rPr lang="en-IE" sz="2100" b="1" i="1" dirty="0">
                <a:solidFill>
                  <a:schemeClr val="dk1"/>
                </a:solidFill>
                <a:latin typeface="Century Gothic" panose="020B0502020202020204" pitchFamily="34" charset="0"/>
                <a:ea typeface="Arial"/>
                <a:cs typeface="Arial"/>
                <a:sym typeface="Arial"/>
              </a:rPr>
              <a:t>urgent requirement for new policies and measures, and action beyond what is committed to in the National Mitigation Plan</a:t>
            </a:r>
            <a:r>
              <a:rPr lang="en-IE" sz="2100" i="1" dirty="0">
                <a:solidFill>
                  <a:schemeClr val="dk1"/>
                </a:solidFill>
                <a:latin typeface="Century Gothic" panose="020B0502020202020204" pitchFamily="34" charset="0"/>
                <a:ea typeface="Arial"/>
                <a:cs typeface="Arial"/>
                <a:sym typeface="Arial"/>
              </a:rPr>
              <a:t> if Ireland is to reduce emissions by 2020 and to move onto a sustainable path to 2050 to tackle climate change</a:t>
            </a:r>
            <a:endParaRPr sz="2100" i="1" dirty="0">
              <a:solidFill>
                <a:schemeClr val="dk1"/>
              </a:solidFill>
              <a:latin typeface="Century Gothic" panose="020B0502020202020204" pitchFamily="34" charset="0"/>
              <a:ea typeface="Arial"/>
              <a:cs typeface="Arial"/>
              <a:sym typeface="Arial"/>
            </a:endParaRPr>
          </a:p>
          <a:p>
            <a:pPr marL="0" lvl="0" indent="0">
              <a:spcBef>
                <a:spcPts val="1000"/>
              </a:spcBef>
              <a:spcAft>
                <a:spcPts val="0"/>
              </a:spcAft>
              <a:buClr>
                <a:schemeClr val="dk1"/>
              </a:buClr>
              <a:buSzPts val="1100"/>
              <a:buFont typeface="Arial"/>
              <a:buNone/>
            </a:pPr>
            <a:endParaRPr lang="en-IE" sz="2100" dirty="0" smtClean="0">
              <a:solidFill>
                <a:srgbClr val="FF0000"/>
              </a:solidFill>
              <a:latin typeface="Century Gothic" panose="020B0502020202020204" pitchFamily="34" charset="0"/>
              <a:ea typeface="Arial"/>
              <a:cs typeface="Arial"/>
              <a:sym typeface="Arial"/>
            </a:endParaRPr>
          </a:p>
          <a:p>
            <a:pPr marL="0" lvl="0" indent="0" rtl="0">
              <a:spcBef>
                <a:spcPts val="1000"/>
              </a:spcBef>
              <a:spcAft>
                <a:spcPts val="0"/>
              </a:spcAft>
              <a:buNone/>
            </a:pPr>
            <a:r>
              <a:rPr lang="en-IE" sz="2100" u="sng" dirty="0" smtClean="0">
                <a:solidFill>
                  <a:schemeClr val="dk1"/>
                </a:solidFill>
                <a:latin typeface="Century Gothic" panose="020B0502020202020204" pitchFamily="34" charset="0"/>
                <a:ea typeface="Arial"/>
                <a:cs typeface="Arial"/>
                <a:sym typeface="Arial"/>
              </a:rPr>
              <a:t>EPA</a:t>
            </a:r>
            <a:r>
              <a:rPr lang="en-IE" sz="2100" u="sng" dirty="0">
                <a:solidFill>
                  <a:schemeClr val="dk1"/>
                </a:solidFill>
                <a:latin typeface="Century Gothic" panose="020B0502020202020204" pitchFamily="34" charset="0"/>
                <a:ea typeface="Arial"/>
                <a:cs typeface="Arial"/>
                <a:sym typeface="Arial"/>
              </a:rPr>
              <a:t>, November 2017</a:t>
            </a:r>
            <a:endParaRPr sz="2100" u="sng" dirty="0">
              <a:solidFill>
                <a:schemeClr val="dk1"/>
              </a:solidFill>
              <a:latin typeface="Century Gothic" panose="020B0502020202020204" pitchFamily="34" charset="0"/>
              <a:ea typeface="Arial"/>
              <a:cs typeface="Arial"/>
              <a:sym typeface="Arial"/>
            </a:endParaRPr>
          </a:p>
          <a:p>
            <a:pPr marL="0" lvl="0" indent="0" rtl="0">
              <a:spcBef>
                <a:spcPts val="1000"/>
              </a:spcBef>
              <a:spcAft>
                <a:spcPts val="0"/>
              </a:spcAft>
              <a:buNone/>
            </a:pPr>
            <a:r>
              <a:rPr lang="en-IE" sz="2100" i="1" dirty="0">
                <a:solidFill>
                  <a:schemeClr val="dk1"/>
                </a:solidFill>
                <a:latin typeface="Century Gothic" panose="020B0502020202020204" pitchFamily="34" charset="0"/>
                <a:ea typeface="Arial"/>
                <a:cs typeface="Arial"/>
                <a:sym typeface="Arial"/>
              </a:rPr>
              <a:t>Achieving Ireland’s long-term decarbonisation objective can only take place with a </a:t>
            </a:r>
            <a:r>
              <a:rPr lang="en-IE" sz="2100" b="1" i="1" dirty="0">
                <a:solidFill>
                  <a:schemeClr val="dk1"/>
                </a:solidFill>
                <a:latin typeface="Century Gothic" panose="020B0502020202020204" pitchFamily="34" charset="0"/>
                <a:ea typeface="Arial"/>
                <a:cs typeface="Arial"/>
                <a:sym typeface="Arial"/>
              </a:rPr>
              <a:t>transformation of our energy, agriculture and transport systems</a:t>
            </a:r>
            <a:r>
              <a:rPr lang="en-IE" sz="2100" i="1" dirty="0">
                <a:solidFill>
                  <a:schemeClr val="dk1"/>
                </a:solidFill>
                <a:latin typeface="Century Gothic" panose="020B0502020202020204" pitchFamily="34" charset="0"/>
                <a:ea typeface="Arial"/>
                <a:cs typeface="Arial"/>
                <a:sym typeface="Arial"/>
              </a:rPr>
              <a:t>. We need to adopt a much greater sense of urgency about </a:t>
            </a:r>
            <a:r>
              <a:rPr lang="en-IE" sz="2100" b="1" i="1" dirty="0">
                <a:solidFill>
                  <a:schemeClr val="dk1"/>
                </a:solidFill>
                <a:latin typeface="Century Gothic" panose="020B0502020202020204" pitchFamily="34" charset="0"/>
                <a:ea typeface="Arial"/>
                <a:cs typeface="Arial"/>
                <a:sym typeface="Arial"/>
              </a:rPr>
              <a:t>reducing our dependence on fossil fuels</a:t>
            </a:r>
            <a:r>
              <a:rPr lang="en-IE" sz="2100" i="1" dirty="0">
                <a:solidFill>
                  <a:schemeClr val="dk1"/>
                </a:solidFill>
                <a:latin typeface="Century Gothic" panose="020B0502020202020204" pitchFamily="34" charset="0"/>
                <a:ea typeface="Arial"/>
                <a:cs typeface="Arial"/>
                <a:sym typeface="Arial"/>
              </a:rPr>
              <a:t> while radically improving energy efficiency. In relation to agriculture, Ireland must optimise agricultural production to ensure long term environmental integrity and sustainability. The growth in this sector, particularly for dairy and other cattle, points to </a:t>
            </a:r>
            <a:r>
              <a:rPr lang="en-IE" sz="2100" b="1" i="1" dirty="0">
                <a:solidFill>
                  <a:schemeClr val="dk1"/>
                </a:solidFill>
                <a:latin typeface="Century Gothic" panose="020B0502020202020204" pitchFamily="34" charset="0"/>
                <a:ea typeface="Arial"/>
                <a:cs typeface="Arial"/>
                <a:sym typeface="Arial"/>
              </a:rPr>
              <a:t>very significant risks in relation to meeting our decarbonisation objectives</a:t>
            </a:r>
            <a:r>
              <a:rPr lang="en-IE" sz="2100" dirty="0">
                <a:solidFill>
                  <a:srgbClr val="222222"/>
                </a:solidFill>
                <a:highlight>
                  <a:srgbClr val="FFFFFF"/>
                </a:highlight>
                <a:latin typeface="Century Gothic" panose="020B0502020202020204" pitchFamily="34" charset="0"/>
                <a:ea typeface="Arial"/>
                <a:cs typeface="Arial"/>
                <a:sym typeface="Arial"/>
              </a:rPr>
              <a:t> </a:t>
            </a:r>
            <a:endParaRPr sz="2100" dirty="0">
              <a:solidFill>
                <a:srgbClr val="222222"/>
              </a:solidFill>
              <a:highlight>
                <a:srgbClr val="FFFFFF"/>
              </a:highlight>
              <a:latin typeface="Century Gothic" panose="020B0502020202020204" pitchFamily="34" charset="0"/>
              <a:ea typeface="Arial"/>
              <a:cs typeface="Arial"/>
              <a:sym typeface="Arial"/>
            </a:endParaRPr>
          </a:p>
          <a:p>
            <a:pPr marL="0" lvl="0" indent="0" rtl="0">
              <a:spcBef>
                <a:spcPts val="1000"/>
              </a:spcBef>
              <a:spcAft>
                <a:spcPts val="0"/>
              </a:spcAft>
              <a:buClr>
                <a:schemeClr val="dk1"/>
              </a:buClr>
              <a:buSzPts val="1100"/>
              <a:buFont typeface="Arial"/>
              <a:buNone/>
            </a:pPr>
            <a:endParaRPr sz="2100" dirty="0">
              <a:solidFill>
                <a:srgbClr val="222222"/>
              </a:solidFill>
              <a:highlight>
                <a:srgbClr val="FFFFFF"/>
              </a:highlight>
              <a:latin typeface="Century Gothic" panose="020B0502020202020204" pitchFamily="34" charset="0"/>
              <a:ea typeface="Arial"/>
              <a:cs typeface="Arial"/>
              <a:sym typeface="Arial"/>
            </a:endParaRPr>
          </a:p>
        </p:txBody>
      </p:sp>
      <p:pic>
        <p:nvPicPr>
          <p:cNvPr id="384" name="Shape 384"/>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1991544" y="340228"/>
            <a:ext cx="10024442" cy="1281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IE" b="1" dirty="0" smtClean="0">
                <a:latin typeface="+mj-lt"/>
              </a:rPr>
              <a:t>Budget did not deliver climate action</a:t>
            </a:r>
            <a:endParaRPr b="1" dirty="0">
              <a:latin typeface="+mj-lt"/>
            </a:endParaRPr>
          </a:p>
        </p:txBody>
      </p:sp>
      <p:sp>
        <p:nvSpPr>
          <p:cNvPr id="391" name="Shape 391"/>
          <p:cNvSpPr txBox="1">
            <a:spLocks noGrp="1"/>
          </p:cNvSpPr>
          <p:nvPr>
            <p:ph type="body" idx="1"/>
          </p:nvPr>
        </p:nvSpPr>
        <p:spPr>
          <a:xfrm>
            <a:off x="1071575" y="980728"/>
            <a:ext cx="11120400" cy="5877172"/>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2200" b="1" dirty="0">
              <a:solidFill>
                <a:schemeClr val="dk1"/>
              </a:solidFill>
              <a:latin typeface="Century Gothic" panose="020B0502020202020204" pitchFamily="34" charset="0"/>
              <a:ea typeface="Arial"/>
              <a:cs typeface="Arial"/>
              <a:sym typeface="Arial"/>
            </a:endParaRPr>
          </a:p>
          <a:p>
            <a:pPr marL="0" indent="0">
              <a:spcBef>
                <a:spcPts val="0"/>
              </a:spcBef>
              <a:buSzPts val="1100"/>
              <a:buFont typeface="Noto Sans Symbols"/>
              <a:buNone/>
            </a:pPr>
            <a:r>
              <a:rPr lang="en-IE" sz="2200" b="1" dirty="0" smtClean="0">
                <a:sym typeface="Arial"/>
              </a:rPr>
              <a:t>NMP promised the Budget and the Capital Plan would prioritize climate action</a:t>
            </a:r>
            <a:endParaRPr sz="2200" b="1" dirty="0">
              <a:sym typeface="Arial"/>
            </a:endParaRPr>
          </a:p>
          <a:p>
            <a:pPr marL="0" indent="0">
              <a:spcBef>
                <a:spcPts val="0"/>
              </a:spcBef>
              <a:buSzPts val="1100"/>
              <a:buFont typeface="Noto Sans Symbols"/>
              <a:buNone/>
            </a:pPr>
            <a:endParaRPr sz="2200" dirty="0">
              <a:sym typeface="Arial"/>
            </a:endParaRPr>
          </a:p>
          <a:p>
            <a:pPr marL="0" indent="0">
              <a:spcBef>
                <a:spcPts val="0"/>
              </a:spcBef>
              <a:buSzPts val="1100"/>
              <a:buFont typeface="Noto Sans Symbols"/>
              <a:buNone/>
            </a:pPr>
            <a:r>
              <a:rPr lang="en-IE" sz="2200" u="sng" dirty="0">
                <a:sym typeface="Arial"/>
              </a:rPr>
              <a:t>2018 Budget </a:t>
            </a:r>
            <a:endParaRPr sz="2200" u="sng" dirty="0">
              <a:sym typeface="Arial"/>
            </a:endParaRPr>
          </a:p>
          <a:p>
            <a:pPr marL="457200" indent="-368300">
              <a:spcBef>
                <a:spcPts val="0"/>
              </a:spcBef>
              <a:buSzPts val="2200"/>
              <a:buFont typeface="Noto Sans Symbols"/>
              <a:buChar char="-"/>
            </a:pPr>
            <a:r>
              <a:rPr lang="en-IE" sz="2200" dirty="0" smtClean="0">
                <a:sym typeface="Arial"/>
              </a:rPr>
              <a:t>€</a:t>
            </a:r>
            <a:r>
              <a:rPr lang="en-IE" sz="2200" dirty="0">
                <a:sym typeface="Arial"/>
              </a:rPr>
              <a:t>2 billion </a:t>
            </a:r>
            <a:r>
              <a:rPr lang="en-IE" sz="2200" dirty="0" smtClean="0">
                <a:sym typeface="Arial"/>
              </a:rPr>
              <a:t>investment needed </a:t>
            </a:r>
            <a:r>
              <a:rPr lang="en-IE" sz="2200" dirty="0">
                <a:sym typeface="Arial"/>
              </a:rPr>
              <a:t>every year to 2030 for retrofitting homes. </a:t>
            </a:r>
            <a:endParaRPr sz="2200" dirty="0">
              <a:sym typeface="Arial"/>
            </a:endParaRPr>
          </a:p>
          <a:p>
            <a:pPr marL="457200" indent="-368300">
              <a:spcBef>
                <a:spcPts val="0"/>
              </a:spcBef>
              <a:buSzPts val="2200"/>
              <a:buFont typeface="Noto Sans Symbols"/>
              <a:buChar char="-"/>
            </a:pPr>
            <a:r>
              <a:rPr lang="en-IE" sz="2200" dirty="0">
                <a:sym typeface="Arial"/>
              </a:rPr>
              <a:t>2018 Budget only delivered an additional €38 million for energy savings schemes. </a:t>
            </a:r>
            <a:endParaRPr sz="2200" dirty="0">
              <a:sym typeface="Arial"/>
            </a:endParaRPr>
          </a:p>
          <a:p>
            <a:pPr marL="457200" indent="-368300">
              <a:spcBef>
                <a:spcPts val="0"/>
              </a:spcBef>
              <a:buSzPts val="2200"/>
              <a:buFont typeface="Noto Sans Symbols"/>
              <a:buChar char="-"/>
            </a:pPr>
            <a:r>
              <a:rPr lang="en-IE" sz="2200" dirty="0">
                <a:sym typeface="Arial"/>
              </a:rPr>
              <a:t>€7 million to incentivize renewable heat but scheme excludes community projects. </a:t>
            </a:r>
            <a:endParaRPr sz="2200" dirty="0">
              <a:sym typeface="Arial"/>
            </a:endParaRPr>
          </a:p>
          <a:p>
            <a:pPr marL="457200" indent="-368300">
              <a:spcBef>
                <a:spcPts val="0"/>
              </a:spcBef>
              <a:buSzPts val="2200"/>
              <a:buFont typeface="Noto Sans Symbols"/>
              <a:buChar char="-"/>
            </a:pPr>
            <a:r>
              <a:rPr lang="en-IE" sz="2200" dirty="0">
                <a:sym typeface="Arial"/>
              </a:rPr>
              <a:t>Road development €2.4 billion invested over four years</a:t>
            </a:r>
            <a:endParaRPr sz="2200" dirty="0">
              <a:sym typeface="Arial"/>
            </a:endParaRPr>
          </a:p>
          <a:p>
            <a:pPr marL="457200" indent="-368300">
              <a:spcBef>
                <a:spcPts val="0"/>
              </a:spcBef>
              <a:buSzPts val="2200"/>
              <a:buFont typeface="Noto Sans Symbols"/>
              <a:buChar char="-"/>
            </a:pPr>
            <a:r>
              <a:rPr lang="en-IE" sz="2200" dirty="0">
                <a:sym typeface="Arial"/>
              </a:rPr>
              <a:t>Only €35 million to support low-carbon projects and only €10million additional funding allocated to cycling and walking.</a:t>
            </a:r>
          </a:p>
          <a:p>
            <a:pPr marL="457200" indent="-368300">
              <a:spcBef>
                <a:spcPts val="0"/>
              </a:spcBef>
              <a:buSzPts val="2200"/>
              <a:buFont typeface="Noto Sans Symbols"/>
              <a:buChar char="-"/>
            </a:pPr>
            <a:endParaRPr sz="2200" dirty="0">
              <a:sym typeface="Arial"/>
            </a:endParaRPr>
          </a:p>
          <a:p>
            <a:pPr marL="0" indent="0">
              <a:spcBef>
                <a:spcPts val="0"/>
              </a:spcBef>
              <a:buFont typeface="Noto Sans Symbols"/>
              <a:buNone/>
            </a:pPr>
            <a:r>
              <a:rPr lang="en-IE" sz="2200" dirty="0">
                <a:sym typeface="Arial"/>
              </a:rPr>
              <a:t>Upcoming 10-year Capital Investment Plan - a piecemeal or integrated approach?</a:t>
            </a:r>
            <a:endParaRPr sz="2200" dirty="0">
              <a:sym typeface="Arial"/>
            </a:endParaRPr>
          </a:p>
          <a:p>
            <a:pPr marL="0" lvl="0" indent="0" rtl="0">
              <a:lnSpc>
                <a:spcPct val="115000"/>
              </a:lnSpc>
              <a:spcBef>
                <a:spcPts val="0"/>
              </a:spcBef>
              <a:spcAft>
                <a:spcPts val="0"/>
              </a:spcAft>
              <a:buClr>
                <a:schemeClr val="dk1"/>
              </a:buClr>
              <a:buSzPts val="1100"/>
              <a:buFont typeface="Arial"/>
              <a:buNone/>
            </a:pPr>
            <a:r>
              <a:rPr lang="en-IE" sz="2200" u="sng" dirty="0">
                <a:solidFill>
                  <a:schemeClr val="dk1"/>
                </a:solidFill>
                <a:latin typeface="Century Gothic" panose="020B0502020202020204" pitchFamily="34" charset="0"/>
                <a:ea typeface="Arial"/>
                <a:cs typeface="Arial"/>
                <a:sym typeface="Arial"/>
              </a:rPr>
              <a:t> </a:t>
            </a:r>
            <a:endParaRPr sz="2200" u="sng" dirty="0">
              <a:solidFill>
                <a:schemeClr val="dk1"/>
              </a:solidFill>
              <a:latin typeface="Century Gothic" panose="020B0502020202020204" pitchFamily="34" charset="0"/>
              <a:ea typeface="Arial"/>
              <a:cs typeface="Arial"/>
              <a:sym typeface="Arial"/>
            </a:endParaRPr>
          </a:p>
          <a:p>
            <a:pPr marL="0" lvl="0" indent="0">
              <a:spcBef>
                <a:spcPts val="1000"/>
              </a:spcBef>
              <a:spcAft>
                <a:spcPts val="0"/>
              </a:spcAft>
              <a:buNone/>
            </a:pPr>
            <a:endParaRPr dirty="0">
              <a:latin typeface="Century Gothic" panose="020B0502020202020204" pitchFamily="34" charset="0"/>
            </a:endParaRPr>
          </a:p>
        </p:txBody>
      </p:sp>
      <p:pic>
        <p:nvPicPr>
          <p:cNvPr id="392" name="Shape 392"/>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578200" y="397159"/>
            <a:ext cx="5256584" cy="10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40"/>
              <a:buFont typeface="Century Gothic"/>
              <a:buNone/>
            </a:pPr>
            <a:r>
              <a:rPr lang="en-IE" sz="4000" b="1" dirty="0" smtClean="0">
                <a:solidFill>
                  <a:schemeClr val="dk1"/>
                </a:solidFill>
                <a:latin typeface="+mj-lt"/>
              </a:rPr>
              <a:t>Laggard or Leader?</a:t>
            </a:r>
            <a:endParaRPr sz="4000" b="1" dirty="0">
              <a:solidFill>
                <a:srgbClr val="222222"/>
              </a:solidFill>
              <a:highlight>
                <a:schemeClr val="lt1"/>
              </a:highlight>
              <a:latin typeface="+mj-lt"/>
              <a:ea typeface="Arial"/>
              <a:cs typeface="Arial"/>
              <a:sym typeface="Arial"/>
            </a:endParaRPr>
          </a:p>
          <a:p>
            <a:pPr marL="0" marR="0" lvl="0" indent="0" algn="l" rtl="0">
              <a:spcBef>
                <a:spcPts val="0"/>
              </a:spcBef>
              <a:spcAft>
                <a:spcPts val="0"/>
              </a:spcAft>
              <a:buClr>
                <a:schemeClr val="dk1"/>
              </a:buClr>
              <a:buSzPts val="3240"/>
              <a:buFont typeface="Century Gothic"/>
              <a:buNone/>
            </a:pPr>
            <a:r>
              <a:rPr lang="en-IE" sz="3240" b="0" i="0" u="none" strike="noStrike" cap="none" dirty="0">
                <a:solidFill>
                  <a:schemeClr val="dk1"/>
                </a:solidFill>
                <a:latin typeface="Century Gothic"/>
                <a:ea typeface="Century Gothic"/>
                <a:cs typeface="Century Gothic"/>
                <a:sym typeface="Century Gothic"/>
              </a:rPr>
              <a:t/>
            </a:r>
            <a:br>
              <a:rPr lang="en-IE" sz="3240" b="0" i="0" u="none" strike="noStrike" cap="none" dirty="0">
                <a:solidFill>
                  <a:schemeClr val="dk1"/>
                </a:solidFill>
                <a:latin typeface="Century Gothic"/>
                <a:ea typeface="Century Gothic"/>
                <a:cs typeface="Century Gothic"/>
                <a:sym typeface="Century Gothic"/>
              </a:rPr>
            </a:br>
            <a:r>
              <a:rPr lang="en-IE" sz="3240" b="0" i="0" u="none" strike="noStrike" cap="none" dirty="0">
                <a:solidFill>
                  <a:schemeClr val="dk1"/>
                </a:solidFill>
                <a:latin typeface="Century Gothic"/>
                <a:ea typeface="Century Gothic"/>
                <a:cs typeface="Century Gothic"/>
                <a:sym typeface="Century Gothic"/>
              </a:rPr>
              <a:t/>
            </a:r>
            <a:br>
              <a:rPr lang="en-IE" sz="3240" b="0" i="0" u="none" strike="noStrike" cap="none" dirty="0">
                <a:solidFill>
                  <a:schemeClr val="dk1"/>
                </a:solidFill>
                <a:latin typeface="Century Gothic"/>
                <a:ea typeface="Century Gothic"/>
                <a:cs typeface="Century Gothic"/>
                <a:sym typeface="Century Gothic"/>
              </a:rPr>
            </a:br>
            <a:endParaRPr sz="3240" b="0" i="0" u="none" strike="noStrike" cap="none" dirty="0">
              <a:solidFill>
                <a:schemeClr val="dk1"/>
              </a:solidFill>
              <a:latin typeface="Century Gothic"/>
              <a:ea typeface="Century Gothic"/>
              <a:cs typeface="Century Gothic"/>
              <a:sym typeface="Century Gothic"/>
            </a:endParaRPr>
          </a:p>
        </p:txBody>
      </p:sp>
      <p:pic>
        <p:nvPicPr>
          <p:cNvPr id="376" name="Shape 376"/>
          <p:cNvPicPr preferRelativeResize="0"/>
          <p:nvPr/>
        </p:nvPicPr>
        <p:blipFill rotWithShape="1">
          <a:blip r:embed="rId3">
            <a:alphaModFix/>
          </a:blip>
          <a:srcRect/>
          <a:stretch/>
        </p:blipFill>
        <p:spPr>
          <a:xfrm>
            <a:off x="11030321" y="8"/>
            <a:ext cx="1161675" cy="1228617"/>
          </a:xfrm>
          <a:prstGeom prst="rect">
            <a:avLst/>
          </a:prstGeom>
          <a:noFill/>
          <a:ln>
            <a:noFill/>
          </a:ln>
        </p:spPr>
      </p:pic>
      <p:sp>
        <p:nvSpPr>
          <p:cNvPr id="2" name="Text Placeholder 1"/>
          <p:cNvSpPr>
            <a:spLocks noGrp="1"/>
          </p:cNvSpPr>
          <p:nvPr>
            <p:ph type="body" idx="1"/>
          </p:nvPr>
        </p:nvSpPr>
        <p:spPr>
          <a:xfrm>
            <a:off x="832530" y="1412776"/>
            <a:ext cx="3672408" cy="4536504"/>
          </a:xfrm>
        </p:spPr>
        <p:txBody>
          <a:bodyPr/>
          <a:lstStyle/>
          <a:p>
            <a:pPr marL="114300" indent="0">
              <a:buNone/>
            </a:pPr>
            <a:r>
              <a:rPr lang="en-IE" sz="2400" u="sng" dirty="0" smtClean="0"/>
              <a:t>14 June 2017</a:t>
            </a:r>
          </a:p>
          <a:p>
            <a:pPr marL="114300" indent="0">
              <a:buNone/>
            </a:pPr>
            <a:r>
              <a:rPr lang="en-IE" sz="3000" i="1" dirty="0" smtClean="0"/>
              <a:t>“I </a:t>
            </a:r>
            <a:r>
              <a:rPr lang="en-IE" sz="3000" i="1" dirty="0"/>
              <a:t>am determined that the Government should show new ambition when it comes to tackling climate </a:t>
            </a:r>
            <a:r>
              <a:rPr lang="en-IE" sz="3000" i="1" dirty="0" smtClean="0"/>
              <a:t>change</a:t>
            </a:r>
            <a:r>
              <a:rPr lang="en-IE" sz="3000" dirty="0" smtClean="0"/>
              <a:t>”</a:t>
            </a:r>
          </a:p>
          <a:p>
            <a:pPr marL="114300" indent="0">
              <a:buNone/>
            </a:pPr>
            <a:r>
              <a:rPr lang="en-IE" sz="2000" dirty="0" smtClean="0"/>
              <a:t>                       </a:t>
            </a:r>
            <a:r>
              <a:rPr lang="en-IE" sz="2400" dirty="0" err="1" smtClean="0"/>
              <a:t>Dáil</a:t>
            </a:r>
            <a:r>
              <a:rPr lang="en-IE" sz="2400" dirty="0" smtClean="0"/>
              <a:t> </a:t>
            </a:r>
            <a:r>
              <a:rPr lang="en-IE" sz="2400" dirty="0" err="1" smtClean="0"/>
              <a:t>Eireann</a:t>
            </a:r>
            <a:endParaRPr lang="en-IE"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213" y="1908063"/>
            <a:ext cx="3365427" cy="3888432"/>
          </a:xfrm>
          <a:prstGeom prst="rect">
            <a:avLst/>
          </a:prstGeom>
        </p:spPr>
      </p:pic>
      <p:sp>
        <p:nvSpPr>
          <p:cNvPr id="6" name="TextBox 5"/>
          <p:cNvSpPr txBox="1"/>
          <p:nvPr/>
        </p:nvSpPr>
        <p:spPr>
          <a:xfrm>
            <a:off x="8143769" y="1599733"/>
            <a:ext cx="3456384" cy="4534575"/>
          </a:xfrm>
          <a:prstGeom prst="rect">
            <a:avLst/>
          </a:prstGeom>
          <a:noFill/>
        </p:spPr>
        <p:txBody>
          <a:bodyPr wrap="square" rtlCol="0">
            <a:spAutoFit/>
          </a:bodyPr>
          <a:lstStyle/>
          <a:p>
            <a:pPr>
              <a:spcBef>
                <a:spcPts val="1000"/>
              </a:spcBef>
            </a:pPr>
            <a:r>
              <a:rPr lang="en-IE" sz="2400" u="sng" dirty="0" smtClean="0">
                <a:latin typeface="Century Gothic" panose="020B0502020202020204" pitchFamily="34" charset="0"/>
              </a:rPr>
              <a:t>17 January 2018</a:t>
            </a:r>
          </a:p>
          <a:p>
            <a:pPr>
              <a:spcBef>
                <a:spcPts val="1000"/>
              </a:spcBef>
            </a:pPr>
            <a:r>
              <a:rPr lang="en-IE" sz="3000" i="1" dirty="0" smtClean="0">
                <a:latin typeface="Century Gothic" panose="020B0502020202020204" pitchFamily="34" charset="0"/>
              </a:rPr>
              <a:t>“... as </a:t>
            </a:r>
            <a:r>
              <a:rPr lang="en-IE" sz="3000" i="1" dirty="0">
                <a:latin typeface="Century Gothic" panose="020B0502020202020204" pitchFamily="34" charset="0"/>
              </a:rPr>
              <a:t>far as I am concerned, we are a laggard. I am not proud of Ireland’s performance on climate change</a:t>
            </a:r>
            <a:r>
              <a:rPr lang="en-IE" sz="3000" i="1" dirty="0" smtClean="0">
                <a:latin typeface="Century Gothic" panose="020B0502020202020204" pitchFamily="34" charset="0"/>
              </a:rPr>
              <a:t>.”</a:t>
            </a:r>
          </a:p>
          <a:p>
            <a:pPr algn="r">
              <a:spcBef>
                <a:spcPts val="1000"/>
              </a:spcBef>
            </a:pPr>
            <a:r>
              <a:rPr lang="en-IE" sz="2400" i="1" dirty="0" smtClean="0">
                <a:latin typeface="Century Gothic" panose="020B0502020202020204" pitchFamily="34" charset="0"/>
              </a:rPr>
              <a:t>European Parliament</a:t>
            </a:r>
            <a:endParaRPr lang="en-IE" sz="2400" i="1" dirty="0">
              <a:latin typeface="Century Gothic" panose="020B0502020202020204" pitchFamily="34" charset="0"/>
            </a:endParaRPr>
          </a:p>
          <a:p>
            <a:endParaRPr lang="en-IE" dirty="0"/>
          </a:p>
        </p:txBody>
      </p:sp>
    </p:spTree>
    <p:extLst>
      <p:ext uri="{BB962C8B-B14F-4D97-AF65-F5344CB8AC3E}">
        <p14:creationId xmlns:p14="http://schemas.microsoft.com/office/powerpoint/2010/main" val="55519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2207568" y="265146"/>
            <a:ext cx="9559500" cy="991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IE" sz="4000" b="1" dirty="0" smtClean="0">
                <a:solidFill>
                  <a:schemeClr val="dk1"/>
                </a:solidFill>
                <a:latin typeface="Arial"/>
                <a:ea typeface="Arial"/>
                <a:cs typeface="Arial"/>
                <a:sym typeface="Arial"/>
              </a:rPr>
              <a:t>What needs to happen every year</a:t>
            </a:r>
            <a:endParaRPr sz="4000" b="1" dirty="0"/>
          </a:p>
        </p:txBody>
      </p:sp>
      <p:sp>
        <p:nvSpPr>
          <p:cNvPr id="399" name="Shape 399"/>
          <p:cNvSpPr txBox="1">
            <a:spLocks noGrp="1"/>
          </p:cNvSpPr>
          <p:nvPr>
            <p:ph type="body" idx="1"/>
          </p:nvPr>
        </p:nvSpPr>
        <p:spPr>
          <a:xfrm>
            <a:off x="1055440" y="1228625"/>
            <a:ext cx="11223860" cy="5629475"/>
          </a:xfrm>
          <a:prstGeom prst="rect">
            <a:avLst/>
          </a:prstGeom>
        </p:spPr>
        <p:txBody>
          <a:bodyPr spcFirstLastPara="1" wrap="square" lIns="91425" tIns="91425" rIns="91425" bIns="91425" anchor="t" anchorCtr="0">
            <a:noAutofit/>
          </a:bodyPr>
          <a:lstStyle/>
          <a:p>
            <a:pPr marL="0" lvl="0" indent="0" rtl="0">
              <a:spcBef>
                <a:spcPts val="1000"/>
              </a:spcBef>
              <a:spcAft>
                <a:spcPts val="0"/>
              </a:spcAft>
              <a:buNone/>
            </a:pPr>
            <a:r>
              <a:rPr lang="en-IE" sz="2200" dirty="0" smtClean="0"/>
              <a:t>The Climate Act establishes an annual policy cycle but too many loopholes.</a:t>
            </a:r>
          </a:p>
          <a:p>
            <a:pPr marL="0" lvl="0" indent="0" rtl="0">
              <a:spcBef>
                <a:spcPts val="1000"/>
              </a:spcBef>
              <a:spcAft>
                <a:spcPts val="0"/>
              </a:spcAft>
              <a:buNone/>
            </a:pPr>
            <a:r>
              <a:rPr lang="en-IE" sz="2200" b="1" dirty="0" smtClean="0"/>
              <a:t>This committee is central to ensuring parliamentary oversight and accountability.</a:t>
            </a:r>
            <a:endParaRPr sz="2200" b="1" dirty="0"/>
          </a:p>
          <a:p>
            <a:pPr marL="342900"/>
            <a:r>
              <a:rPr lang="en-IE" sz="2200" dirty="0" smtClean="0"/>
              <a:t>The EPA, CCAC and a climate scientist should testify every January</a:t>
            </a:r>
          </a:p>
          <a:p>
            <a:pPr marL="342900"/>
            <a:r>
              <a:rPr lang="en-IE" sz="2200" dirty="0" smtClean="0"/>
              <a:t>All four ministers who deliver annual transition statements in December should come before the Committee in Q1</a:t>
            </a:r>
          </a:p>
          <a:p>
            <a:pPr marL="342900"/>
            <a:r>
              <a:rPr lang="en-IE" sz="2200" i="1" dirty="0" smtClean="0"/>
              <a:t>Before</a:t>
            </a:r>
            <a:r>
              <a:rPr lang="en-IE" sz="2200" dirty="0" smtClean="0"/>
              <a:t> EU Councils discussing climate, Minister should lay out approach to Committee</a:t>
            </a:r>
          </a:p>
          <a:p>
            <a:pPr marL="342900"/>
            <a:r>
              <a:rPr lang="en-IE" sz="2200" dirty="0" smtClean="0"/>
              <a:t>DPER and </a:t>
            </a:r>
            <a:r>
              <a:rPr lang="en-IE" sz="2200" dirty="0" err="1" smtClean="0"/>
              <a:t>DFin</a:t>
            </a:r>
            <a:r>
              <a:rPr lang="en-IE" sz="2200" dirty="0" smtClean="0"/>
              <a:t> should lay out their approach to climate in the Budget in Q2</a:t>
            </a:r>
          </a:p>
          <a:p>
            <a:pPr marL="342900"/>
            <a:r>
              <a:rPr lang="en-IE" sz="2200" dirty="0" smtClean="0"/>
              <a:t>CCAC should produce its annual report well before Minister delivers transition statement.</a:t>
            </a:r>
          </a:p>
          <a:p>
            <a:pPr marL="342900"/>
            <a:r>
              <a:rPr lang="en-IE" sz="2200" dirty="0" smtClean="0"/>
              <a:t>Actual transition statement must be published before </a:t>
            </a:r>
            <a:r>
              <a:rPr lang="en-IE" sz="2200" dirty="0" err="1" smtClean="0"/>
              <a:t>Dáil</a:t>
            </a:r>
            <a:r>
              <a:rPr lang="en-IE" sz="2200" dirty="0" smtClean="0"/>
              <a:t> and Seanad statements (</a:t>
            </a:r>
            <a:r>
              <a:rPr lang="en-IE" sz="2200" i="1" dirty="0" smtClean="0"/>
              <a:t>unlike</a:t>
            </a:r>
            <a:r>
              <a:rPr lang="en-IE" sz="2200" dirty="0" smtClean="0"/>
              <a:t> 2017).</a:t>
            </a:r>
            <a:endParaRPr sz="2200" dirty="0"/>
          </a:p>
        </p:txBody>
      </p:sp>
      <p:pic>
        <p:nvPicPr>
          <p:cNvPr id="400" name="Shape 400"/>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title"/>
          </p:nvPr>
        </p:nvSpPr>
        <p:spPr>
          <a:xfrm>
            <a:off x="2351584" y="237125"/>
            <a:ext cx="9559500" cy="991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IE" sz="4000" b="1" dirty="0" smtClean="0">
                <a:solidFill>
                  <a:schemeClr val="dk1"/>
                </a:solidFill>
                <a:latin typeface="Arial"/>
                <a:ea typeface="Arial"/>
                <a:cs typeface="Arial"/>
                <a:sym typeface="Arial"/>
              </a:rPr>
              <a:t>What needs to happen this year</a:t>
            </a:r>
            <a:endParaRPr sz="4000" b="1" dirty="0"/>
          </a:p>
        </p:txBody>
      </p:sp>
      <p:sp>
        <p:nvSpPr>
          <p:cNvPr id="399" name="Shape 399"/>
          <p:cNvSpPr txBox="1">
            <a:spLocks noGrp="1"/>
          </p:cNvSpPr>
          <p:nvPr>
            <p:ph type="body" idx="1"/>
          </p:nvPr>
        </p:nvSpPr>
        <p:spPr>
          <a:xfrm>
            <a:off x="1384800" y="1228625"/>
            <a:ext cx="10894500" cy="5629475"/>
          </a:xfrm>
          <a:prstGeom prst="rect">
            <a:avLst/>
          </a:prstGeom>
        </p:spPr>
        <p:txBody>
          <a:bodyPr spcFirstLastPara="1" wrap="square" lIns="91425" tIns="91425" rIns="91425" bIns="91425" anchor="t" anchorCtr="0">
            <a:noAutofit/>
          </a:bodyPr>
          <a:lstStyle/>
          <a:p>
            <a:pPr marL="342900"/>
            <a:r>
              <a:rPr lang="en-IE" sz="2400" dirty="0" smtClean="0"/>
              <a:t>This Committee should formally recommend to Minister </a:t>
            </a:r>
            <a:r>
              <a:rPr lang="en-IE" sz="2400" dirty="0" err="1" smtClean="0"/>
              <a:t>Naughten</a:t>
            </a:r>
            <a:r>
              <a:rPr lang="en-IE" sz="2400" dirty="0" smtClean="0"/>
              <a:t> that he immediately begin a process to revise the National Mitigation Plan.</a:t>
            </a:r>
          </a:p>
          <a:p>
            <a:pPr marL="342900"/>
            <a:r>
              <a:rPr lang="en-IE" sz="2400" dirty="0" smtClean="0"/>
              <a:t>The </a:t>
            </a:r>
            <a:r>
              <a:rPr lang="en-IE" sz="2400" dirty="0" err="1" smtClean="0"/>
              <a:t>Oireachtas</a:t>
            </a:r>
            <a:r>
              <a:rPr lang="en-IE" sz="2400" dirty="0" smtClean="0"/>
              <a:t> should start a process to consider the recommendations of the Citizens’ Assembly on climate as they did on the 8</a:t>
            </a:r>
            <a:r>
              <a:rPr lang="en-IE" sz="2400" baseline="30000" dirty="0" smtClean="0"/>
              <a:t>th</a:t>
            </a:r>
            <a:r>
              <a:rPr lang="en-IE" sz="2400" dirty="0" smtClean="0"/>
              <a:t> Amendment:</a:t>
            </a:r>
            <a:br>
              <a:rPr lang="en-IE" sz="2400" dirty="0" smtClean="0"/>
            </a:br>
            <a:r>
              <a:rPr lang="en-IE" sz="2400" dirty="0" smtClean="0"/>
              <a:t>			</a:t>
            </a:r>
            <a:r>
              <a:rPr lang="en-IE" sz="2400" b="1" i="1" dirty="0" smtClean="0"/>
              <a:t>A special all-party committee to report by end July?</a:t>
            </a:r>
          </a:p>
          <a:p>
            <a:pPr marL="342900"/>
            <a:r>
              <a:rPr lang="en-IE" sz="2400" dirty="0" smtClean="0"/>
              <a:t>The Capital Investment Plan must prioritize emissions from transport and buildings</a:t>
            </a:r>
          </a:p>
          <a:p>
            <a:pPr marL="342900"/>
            <a:r>
              <a:rPr lang="en-IE" sz="2400" dirty="0" smtClean="0"/>
              <a:t>Minister must deliver on his commitment that the new support schemes for renewables will deliver community ownership of renewables and a fair payment for </a:t>
            </a:r>
            <a:r>
              <a:rPr lang="en-IE" sz="2400" dirty="0" err="1" smtClean="0"/>
              <a:t>smallscale</a:t>
            </a:r>
            <a:r>
              <a:rPr lang="en-IE" sz="2400" dirty="0" smtClean="0"/>
              <a:t> rooftop solar power.</a:t>
            </a:r>
          </a:p>
          <a:p>
            <a:pPr marL="342900"/>
            <a:r>
              <a:rPr lang="en-IE" sz="2400" dirty="0" smtClean="0"/>
              <a:t>Budget </a:t>
            </a:r>
            <a:r>
              <a:rPr lang="en-IE" sz="2200" dirty="0" smtClean="0"/>
              <a:t>2019 is key opportunity to look and carbon tax and site value tax.</a:t>
            </a:r>
            <a:endParaRPr sz="2200" dirty="0"/>
          </a:p>
        </p:txBody>
      </p:sp>
      <p:pic>
        <p:nvPicPr>
          <p:cNvPr id="400" name="Shape 400"/>
          <p:cNvPicPr preferRelativeResize="0"/>
          <p:nvPr/>
        </p:nvPicPr>
        <p:blipFill rotWithShape="1">
          <a:blip r:embed="rId3">
            <a:alphaModFix/>
          </a:blip>
          <a:srcRect/>
          <a:stretch/>
        </p:blipFill>
        <p:spPr>
          <a:xfrm>
            <a:off x="11030321" y="8"/>
            <a:ext cx="1161675" cy="1228617"/>
          </a:xfrm>
          <a:prstGeom prst="rect">
            <a:avLst/>
          </a:prstGeom>
          <a:noFill/>
          <a:ln>
            <a:noFill/>
          </a:ln>
        </p:spPr>
      </p:pic>
    </p:spTree>
    <p:extLst>
      <p:ext uri="{BB962C8B-B14F-4D97-AF65-F5344CB8AC3E}">
        <p14:creationId xmlns:p14="http://schemas.microsoft.com/office/powerpoint/2010/main" val="427945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9393-AD03-4BC4-B9C3-3EE460ED8451}"/>
              </a:ext>
            </a:extLst>
          </p:cNvPr>
          <p:cNvSpPr>
            <a:spLocks noGrp="1"/>
          </p:cNvSpPr>
          <p:nvPr>
            <p:ph type="title"/>
          </p:nvPr>
        </p:nvSpPr>
        <p:spPr>
          <a:xfrm>
            <a:off x="2495600" y="260648"/>
            <a:ext cx="8911800" cy="1281000"/>
          </a:xfrm>
        </p:spPr>
        <p:txBody>
          <a:bodyPr/>
          <a:lstStyle/>
          <a:p>
            <a:pPr algn="ctr"/>
            <a:r>
              <a:rPr lang="en-IE" b="1" dirty="0">
                <a:latin typeface="+mj-lt"/>
              </a:rPr>
              <a:t>Climate Impacts today – already hitting the poorest countries hardest</a:t>
            </a:r>
          </a:p>
        </p:txBody>
      </p:sp>
      <p:pic>
        <p:nvPicPr>
          <p:cNvPr id="5" name="Content Placeholder 4">
            <a:extLst>
              <a:ext uri="{FF2B5EF4-FFF2-40B4-BE49-F238E27FC236}">
                <a16:creationId xmlns:a16="http://schemas.microsoft.com/office/drawing/2014/main" id="{42B8B014-8D17-4DDF-AEF3-AC439ADEEECC}"/>
              </a:ext>
            </a:extLst>
          </p:cNvPr>
          <p:cNvPicPr>
            <a:picLocks noChangeAspect="1"/>
          </p:cNvPicPr>
          <p:nvPr/>
        </p:nvPicPr>
        <p:blipFill>
          <a:blip r:embed="rId2"/>
          <a:stretch>
            <a:fillRect/>
          </a:stretch>
        </p:blipFill>
        <p:spPr>
          <a:xfrm>
            <a:off x="1136950" y="1772816"/>
            <a:ext cx="3158850" cy="4680520"/>
          </a:xfrm>
          <a:prstGeom prst="rect">
            <a:avLst/>
          </a:prstGeom>
        </p:spPr>
      </p:pic>
      <p:pic>
        <p:nvPicPr>
          <p:cNvPr id="6" name="Picture 5">
            <a:extLst>
              <a:ext uri="{FF2B5EF4-FFF2-40B4-BE49-F238E27FC236}">
                <a16:creationId xmlns:a16="http://schemas.microsoft.com/office/drawing/2014/main" id="{A0582887-2756-418C-9F90-EE1268D0259E}"/>
              </a:ext>
            </a:extLst>
          </p:cNvPr>
          <p:cNvPicPr>
            <a:picLocks noChangeAspect="1"/>
          </p:cNvPicPr>
          <p:nvPr/>
        </p:nvPicPr>
        <p:blipFill>
          <a:blip r:embed="rId3"/>
          <a:stretch>
            <a:fillRect/>
          </a:stretch>
        </p:blipFill>
        <p:spPr>
          <a:xfrm>
            <a:off x="6018601" y="1913027"/>
            <a:ext cx="5556109" cy="4167082"/>
          </a:xfrm>
          <a:prstGeom prst="rect">
            <a:avLst/>
          </a:prstGeom>
        </p:spPr>
      </p:pic>
      <p:sp>
        <p:nvSpPr>
          <p:cNvPr id="7" name="TextBox 6">
            <a:extLst>
              <a:ext uri="{FF2B5EF4-FFF2-40B4-BE49-F238E27FC236}">
                <a16:creationId xmlns:a16="http://schemas.microsoft.com/office/drawing/2014/main" id="{64D2A426-C389-4992-B8FA-2383DE6D6529}"/>
              </a:ext>
            </a:extLst>
          </p:cNvPr>
          <p:cNvSpPr txBox="1"/>
          <p:nvPr/>
        </p:nvSpPr>
        <p:spPr>
          <a:xfrm>
            <a:off x="6018601" y="6309320"/>
            <a:ext cx="5556109" cy="523220"/>
          </a:xfrm>
          <a:prstGeom prst="rect">
            <a:avLst/>
          </a:prstGeom>
          <a:noFill/>
        </p:spPr>
        <p:txBody>
          <a:bodyPr wrap="square" rtlCol="0">
            <a:spAutoFit/>
          </a:bodyPr>
          <a:lstStyle/>
          <a:p>
            <a:r>
              <a:rPr lang="en-IE" b="1" dirty="0"/>
              <a:t>A third of Malawi was declared a National Disaster Zone in late 2015/early 2016 due to major flooding.</a:t>
            </a:r>
          </a:p>
        </p:txBody>
      </p:sp>
    </p:spTree>
    <p:extLst>
      <p:ext uri="{BB962C8B-B14F-4D97-AF65-F5344CB8AC3E}">
        <p14:creationId xmlns:p14="http://schemas.microsoft.com/office/powerpoint/2010/main" val="3235450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31349-5179-409F-866A-CC9B2D0667C4}"/>
              </a:ext>
            </a:extLst>
          </p:cNvPr>
          <p:cNvSpPr>
            <a:spLocks noGrp="1"/>
          </p:cNvSpPr>
          <p:nvPr>
            <p:ph type="title"/>
          </p:nvPr>
        </p:nvSpPr>
        <p:spPr>
          <a:xfrm>
            <a:off x="2592924" y="129523"/>
            <a:ext cx="8911800" cy="1281000"/>
          </a:xfrm>
        </p:spPr>
        <p:txBody>
          <a:bodyPr/>
          <a:lstStyle/>
          <a:p>
            <a:r>
              <a:rPr lang="en-IE" dirty="0"/>
              <a:t>Climate Impacts today – already hitting the poorest countries hardest</a:t>
            </a:r>
          </a:p>
        </p:txBody>
      </p:sp>
      <p:pic>
        <p:nvPicPr>
          <p:cNvPr id="3" name="Content Placeholder 4">
            <a:extLst>
              <a:ext uri="{FF2B5EF4-FFF2-40B4-BE49-F238E27FC236}">
                <a16:creationId xmlns:a16="http://schemas.microsoft.com/office/drawing/2014/main" id="{1DB526CE-EFAD-4238-9334-461A6C34C276}"/>
              </a:ext>
            </a:extLst>
          </p:cNvPr>
          <p:cNvPicPr>
            <a:picLocks noGrp="1" noChangeAspect="1"/>
          </p:cNvPicPr>
          <p:nvPr>
            <p:ph idx="1"/>
          </p:nvPr>
        </p:nvPicPr>
        <p:blipFill>
          <a:blip r:embed="rId2"/>
          <a:stretch>
            <a:fillRect/>
          </a:stretch>
        </p:blipFill>
        <p:spPr>
          <a:xfrm>
            <a:off x="7076377" y="3269387"/>
            <a:ext cx="4489342" cy="3367007"/>
          </a:xfrm>
        </p:spPr>
      </p:pic>
      <p:pic>
        <p:nvPicPr>
          <p:cNvPr id="4" name="Picture 3">
            <a:extLst>
              <a:ext uri="{FF2B5EF4-FFF2-40B4-BE49-F238E27FC236}">
                <a16:creationId xmlns:a16="http://schemas.microsoft.com/office/drawing/2014/main" id="{7755AD8A-893A-496E-B53A-01206B83650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15480" y="1408675"/>
            <a:ext cx="4771919" cy="5400599"/>
          </a:xfrm>
          <a:prstGeom prst="rect">
            <a:avLst/>
          </a:prstGeom>
        </p:spPr>
      </p:pic>
      <p:pic>
        <p:nvPicPr>
          <p:cNvPr id="5" name="Content Placeholder 4">
            <a:extLst>
              <a:ext uri="{FF2B5EF4-FFF2-40B4-BE49-F238E27FC236}">
                <a16:creationId xmlns:a16="http://schemas.microsoft.com/office/drawing/2014/main" id="{BD78B82E-CC43-467E-9B92-1C0CC2BCF81D}"/>
              </a:ext>
            </a:extLst>
          </p:cNvPr>
          <p:cNvPicPr>
            <a:picLocks noChangeAspect="1"/>
          </p:cNvPicPr>
          <p:nvPr/>
        </p:nvPicPr>
        <p:blipFill>
          <a:blip r:embed="rId2"/>
          <a:stretch>
            <a:fillRect/>
          </a:stretch>
        </p:blipFill>
        <p:spPr>
          <a:xfrm>
            <a:off x="7167759" y="1585883"/>
            <a:ext cx="4489342" cy="3367007"/>
          </a:xfrm>
          <a:prstGeom prst="rect">
            <a:avLst/>
          </a:prstGeom>
        </p:spPr>
      </p:pic>
      <p:sp>
        <p:nvSpPr>
          <p:cNvPr id="6" name="TextBox 5">
            <a:extLst>
              <a:ext uri="{FF2B5EF4-FFF2-40B4-BE49-F238E27FC236}">
                <a16:creationId xmlns:a16="http://schemas.microsoft.com/office/drawing/2014/main" id="{67D48EAF-D94D-4758-B81E-14FA2DC0EE07}"/>
              </a:ext>
            </a:extLst>
          </p:cNvPr>
          <p:cNvSpPr txBox="1"/>
          <p:nvPr/>
        </p:nvSpPr>
        <p:spPr>
          <a:xfrm>
            <a:off x="7320136" y="4725144"/>
            <a:ext cx="4184588" cy="1169551"/>
          </a:xfrm>
          <a:prstGeom prst="rect">
            <a:avLst/>
          </a:prstGeom>
          <a:noFill/>
        </p:spPr>
        <p:txBody>
          <a:bodyPr wrap="square" rtlCol="0">
            <a:spAutoFit/>
          </a:bodyPr>
          <a:lstStyle/>
          <a:p>
            <a:endParaRPr lang="en-IE" b="1" dirty="0"/>
          </a:p>
          <a:p>
            <a:endParaRPr lang="en-IE" b="1" dirty="0"/>
          </a:p>
          <a:p>
            <a:r>
              <a:rPr lang="en-IE" b="1" dirty="0"/>
              <a:t>Livestock succumbing to drought in Turkana, Kenya. May 2017. Persistent drought continues to leave millions struggling in East Africa.</a:t>
            </a:r>
          </a:p>
        </p:txBody>
      </p:sp>
    </p:spTree>
    <p:extLst>
      <p:ext uri="{BB962C8B-B14F-4D97-AF65-F5344CB8AC3E}">
        <p14:creationId xmlns:p14="http://schemas.microsoft.com/office/powerpoint/2010/main" val="215044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E70B-84B4-4BD5-A3AC-3C3DF5986B77}"/>
              </a:ext>
            </a:extLst>
          </p:cNvPr>
          <p:cNvSpPr>
            <a:spLocks noGrp="1"/>
          </p:cNvSpPr>
          <p:nvPr>
            <p:ph type="title"/>
          </p:nvPr>
        </p:nvSpPr>
        <p:spPr>
          <a:xfrm>
            <a:off x="1055440" y="332656"/>
            <a:ext cx="10449284" cy="500634"/>
          </a:xfrm>
        </p:spPr>
        <p:txBody>
          <a:bodyPr/>
          <a:lstStyle/>
          <a:p>
            <a:r>
              <a:rPr lang="en-IE" sz="1800" b="1" dirty="0"/>
              <a:t> More than an environmental issue – a systemic risk</a:t>
            </a:r>
            <a:r>
              <a:rPr lang="en-IE" sz="1800" dirty="0"/>
              <a:t/>
            </a:r>
            <a:br>
              <a:rPr lang="en-IE" sz="1800" dirty="0"/>
            </a:br>
            <a:r>
              <a:rPr lang="en-IE" sz="1800" dirty="0"/>
              <a:t> </a:t>
            </a:r>
            <a:br>
              <a:rPr lang="en-IE" sz="1800" dirty="0"/>
            </a:br>
            <a:r>
              <a:rPr lang="en-IE" sz="1800" dirty="0"/>
              <a:t>- </a:t>
            </a:r>
            <a:r>
              <a:rPr lang="en-IE" sz="1600" dirty="0"/>
              <a:t>In 2015 alone, more than19.2 million people across 113 countries fled climate-related disasters.  </a:t>
            </a:r>
            <a:r>
              <a:rPr lang="en-IE" sz="1600" i="1" dirty="0"/>
              <a:t>Norwegian Refugee Council (2016) ‘Disaster and Climate Change’.</a:t>
            </a:r>
            <a:r>
              <a:rPr lang="en-IE" sz="1600" dirty="0"/>
              <a:t/>
            </a:r>
            <a:br>
              <a:rPr lang="en-IE" sz="1600" dirty="0"/>
            </a:br>
            <a:r>
              <a:rPr lang="en-IE" sz="1600" dirty="0"/>
              <a:t> </a:t>
            </a:r>
            <a:br>
              <a:rPr lang="en-IE" sz="1600" dirty="0"/>
            </a:br>
            <a:r>
              <a:rPr lang="en-IE" sz="1600" dirty="0"/>
              <a:t>- Climate change and directly connected issues of extreme weather have consistently featured among the top 10 risks ranked in the </a:t>
            </a:r>
            <a:r>
              <a:rPr lang="en-IE" sz="1600" b="1" dirty="0"/>
              <a:t>World Economic Forum Global Risks Report</a:t>
            </a:r>
            <a:r>
              <a:rPr lang="en-IE" sz="1600" dirty="0"/>
              <a:t> since 2011.</a:t>
            </a:r>
            <a:br>
              <a:rPr lang="en-IE" sz="1600" dirty="0"/>
            </a:br>
            <a:r>
              <a:rPr lang="en-IE" sz="1600" dirty="0"/>
              <a:t/>
            </a:r>
            <a:br>
              <a:rPr lang="en-IE" sz="1600" dirty="0"/>
            </a:br>
            <a:r>
              <a:rPr lang="en-IE" sz="1600" dirty="0"/>
              <a:t>- A report by an </a:t>
            </a:r>
            <a:r>
              <a:rPr lang="en-IE" sz="1600" b="1" dirty="0"/>
              <a:t>Advisory Committee to the European Systemic Risk Board</a:t>
            </a:r>
            <a:r>
              <a:rPr lang="en-IE" sz="1600" dirty="0"/>
              <a:t> in 2016 highlighted that ‘</a:t>
            </a:r>
            <a:r>
              <a:rPr lang="en-IE" sz="1600" b="1" dirty="0"/>
              <a:t>a late transition</a:t>
            </a:r>
            <a:r>
              <a:rPr lang="en-IE" sz="1600" dirty="0"/>
              <a:t> to a low-carbon economy would exacerbate the physical costs of climate change’, risking, ‘a hard landing, constraining energy supply, increasing whole economy production costs, with effects equivalent to a large and persistent negative economic shock’. ‘Too Late, Too Sudden’. Scientific Advisory Committee to European Systemic Risk Board. (2016)</a:t>
            </a:r>
            <a:br>
              <a:rPr lang="en-IE" sz="1600" dirty="0"/>
            </a:br>
            <a:r>
              <a:rPr lang="en-IE" sz="1600" dirty="0"/>
              <a:t/>
            </a:r>
            <a:br>
              <a:rPr lang="en-IE" sz="1600" dirty="0"/>
            </a:br>
            <a:r>
              <a:rPr lang="en-IE" sz="1600" i="1" dirty="0"/>
              <a:t>‘The need to manage emerging, mega risks is as important as ever. Alongside major technological, demographic and political shifts, our very world is changing. </a:t>
            </a:r>
            <a:r>
              <a:rPr lang="en-IE" sz="1600" b="1" i="1" dirty="0"/>
              <a:t>Shifts in our climate bring potentially profound implications for insurers, financial stability and the economy</a:t>
            </a:r>
            <a:r>
              <a:rPr lang="en-IE" sz="1600" i="1" dirty="0"/>
              <a:t>’. </a:t>
            </a:r>
            <a:r>
              <a:rPr lang="en-IE" sz="1600" b="1" dirty="0"/>
              <a:t>Governor of the Bank of England, Mark Carney, speaking at Lloyds of London, 2015.</a:t>
            </a:r>
            <a:r>
              <a:rPr lang="en-IE" sz="1600" dirty="0"/>
              <a:t/>
            </a:r>
            <a:br>
              <a:rPr lang="en-IE" sz="1600" dirty="0"/>
            </a:br>
            <a:r>
              <a:rPr lang="en-IE" sz="1600" dirty="0"/>
              <a:t/>
            </a:r>
            <a:br>
              <a:rPr lang="en-IE" sz="1600" dirty="0"/>
            </a:br>
            <a:r>
              <a:rPr lang="en-IE" sz="1600" dirty="0"/>
              <a:t>Europe, including Ireland, is also </a:t>
            </a:r>
            <a:r>
              <a:rPr lang="en-IE" sz="1600" b="1" dirty="0"/>
              <a:t>vulnerable to spill-over effects from climate change impacts occurring elsewhere,</a:t>
            </a:r>
            <a:r>
              <a:rPr lang="en-IE" sz="1600" dirty="0"/>
              <a:t> including trade, infrastructure, transport, security risks, geopolitics, human migration and finance.  European Environment Agency (2016). ‘Climate change, impacts and vulnerability in Europe 2016’.</a:t>
            </a:r>
            <a:br>
              <a:rPr lang="en-IE" sz="1600" dirty="0"/>
            </a:br>
            <a:r>
              <a:rPr lang="en-IE" sz="1600" dirty="0"/>
              <a:t> </a:t>
            </a:r>
            <a:br>
              <a:rPr lang="en-IE" sz="1600" dirty="0"/>
            </a:br>
            <a:r>
              <a:rPr lang="en-IE" sz="1600" dirty="0"/>
              <a:t>Climate change resulted in 85,000 additional deaths in Europe over the period 1980-2013. European Environment Agency (2016). ‘Climate change, impacts and vulnerability in Europe 2016’.</a:t>
            </a:r>
            <a:br>
              <a:rPr lang="en-IE" sz="1600" dirty="0"/>
            </a:br>
            <a:r>
              <a:rPr lang="en-IE" sz="1600" b="1" dirty="0"/>
              <a:t/>
            </a:r>
            <a:br>
              <a:rPr lang="en-IE" sz="1600" b="1" dirty="0"/>
            </a:br>
            <a:r>
              <a:rPr lang="en-IE" sz="1600" dirty="0"/>
              <a:t/>
            </a:r>
            <a:br>
              <a:rPr lang="en-IE" sz="1600" dirty="0"/>
            </a:br>
            <a:r>
              <a:rPr lang="en-IE" sz="1600" b="1" dirty="0"/>
              <a:t/>
            </a:r>
            <a:br>
              <a:rPr lang="en-IE" sz="1600" b="1" dirty="0"/>
            </a:br>
            <a:r>
              <a:rPr lang="en-IE" sz="1600" b="1" dirty="0"/>
              <a:t/>
            </a:r>
            <a:br>
              <a:rPr lang="en-IE" sz="1600" b="1" dirty="0"/>
            </a:br>
            <a:r>
              <a:rPr lang="en-IE" sz="1600" b="1" dirty="0"/>
              <a:t/>
            </a:r>
            <a:br>
              <a:rPr lang="en-IE" sz="1600" b="1" dirty="0"/>
            </a:br>
            <a:endParaRPr lang="en-IE" sz="1600" b="1" dirty="0"/>
          </a:p>
        </p:txBody>
      </p:sp>
    </p:spTree>
    <p:extLst>
      <p:ext uri="{BB962C8B-B14F-4D97-AF65-F5344CB8AC3E}">
        <p14:creationId xmlns:p14="http://schemas.microsoft.com/office/powerpoint/2010/main" val="109455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2068512" y="492125"/>
            <a:ext cx="9202867" cy="10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Century Gothic"/>
              <a:buNone/>
            </a:pPr>
            <a:r>
              <a:rPr lang="en-IE" b="1" dirty="0" smtClean="0">
                <a:solidFill>
                  <a:schemeClr val="dk1"/>
                </a:solidFill>
                <a:latin typeface="+mj-lt"/>
              </a:rPr>
              <a:t>The 2015 Paris Climate Agreement</a:t>
            </a:r>
            <a:endParaRPr b="1" dirty="0">
              <a:solidFill>
                <a:schemeClr val="dk1"/>
              </a:solidFill>
              <a:latin typeface="+mj-lt"/>
            </a:endParaRPr>
          </a:p>
        </p:txBody>
      </p:sp>
      <p:sp>
        <p:nvSpPr>
          <p:cNvPr id="340" name="Shape 340"/>
          <p:cNvSpPr txBox="1">
            <a:spLocks noGrp="1"/>
          </p:cNvSpPr>
          <p:nvPr>
            <p:ph type="body" idx="1"/>
          </p:nvPr>
        </p:nvSpPr>
        <p:spPr>
          <a:xfrm>
            <a:off x="1269399" y="1071575"/>
            <a:ext cx="9760921" cy="5786700"/>
          </a:xfrm>
          <a:prstGeom prst="rect">
            <a:avLst/>
          </a:prstGeom>
          <a:noFill/>
          <a:ln>
            <a:noFill/>
          </a:ln>
        </p:spPr>
        <p:txBody>
          <a:bodyPr spcFirstLastPara="1" wrap="square" lIns="91425" tIns="45700" rIns="91425" bIns="45700" anchor="t" anchorCtr="0">
            <a:noAutofit/>
          </a:bodyPr>
          <a:lstStyle/>
          <a:p>
            <a:pPr marL="0" marR="0" lvl="0" indent="0" algn="l" rtl="0">
              <a:spcBef>
                <a:spcPts val="1000"/>
              </a:spcBef>
              <a:spcAft>
                <a:spcPts val="0"/>
              </a:spcAft>
              <a:buClr>
                <a:schemeClr val="accent1"/>
              </a:buClr>
              <a:buSzPts val="2200"/>
              <a:buFont typeface="Noto Sans Symbols"/>
              <a:buNone/>
            </a:pPr>
            <a:r>
              <a:rPr lang="en-IE" sz="2500" u="sng" dirty="0" smtClean="0"/>
              <a:t>All countries must</a:t>
            </a:r>
            <a:endParaRPr sz="2500" dirty="0"/>
          </a:p>
          <a:p>
            <a:pPr marL="342900" lvl="0" indent="-342900" rtl="0">
              <a:spcBef>
                <a:spcPts val="1000"/>
              </a:spcBef>
              <a:spcAft>
                <a:spcPts val="0"/>
              </a:spcAft>
              <a:buClr>
                <a:schemeClr val="accent1"/>
              </a:buClr>
              <a:buSzPts val="2200"/>
              <a:buFont typeface="Noto Sans Symbols"/>
              <a:buChar char="•"/>
            </a:pPr>
            <a:r>
              <a:rPr lang="en-IE" sz="2500" dirty="0"/>
              <a:t>hold increase in temperatures to well below 2 °C and pursue efforts to limit increase to 1.5 °C. </a:t>
            </a:r>
            <a:endParaRPr sz="2500" dirty="0"/>
          </a:p>
          <a:p>
            <a:pPr marL="342900" marR="0" lvl="0" indent="-342900" algn="l" rtl="0">
              <a:spcBef>
                <a:spcPts val="1000"/>
              </a:spcBef>
              <a:spcAft>
                <a:spcPts val="0"/>
              </a:spcAft>
              <a:buClr>
                <a:schemeClr val="accent1"/>
              </a:buClr>
              <a:buSzPts val="2200"/>
              <a:buFont typeface="Noto Sans Symbols"/>
              <a:buChar char="•"/>
            </a:pPr>
            <a:r>
              <a:rPr lang="en-IE" sz="2500" i="0" u="none" strike="noStrike" cap="none" dirty="0">
                <a:solidFill>
                  <a:srgbClr val="3F3F3F"/>
                </a:solidFill>
              </a:rPr>
              <a:t>communicate new more ambitious pledges every 5 years </a:t>
            </a:r>
            <a:endParaRPr sz="2500" dirty="0"/>
          </a:p>
          <a:p>
            <a:pPr marL="342900" marR="0" lvl="0" indent="-342900" algn="l" rtl="0">
              <a:spcBef>
                <a:spcPts val="1000"/>
              </a:spcBef>
              <a:spcAft>
                <a:spcPts val="0"/>
              </a:spcAft>
              <a:buClr>
                <a:schemeClr val="accent1"/>
              </a:buClr>
              <a:buSzPts val="2200"/>
              <a:buFont typeface="Noto Sans Symbols"/>
              <a:buChar char="•"/>
            </a:pPr>
            <a:r>
              <a:rPr lang="en-IE" sz="2500" i="0" u="none" strike="noStrike" cap="none" dirty="0">
                <a:solidFill>
                  <a:srgbClr val="3F3F3F"/>
                </a:solidFill>
              </a:rPr>
              <a:t>take stock of efforts in 2018 &amp; update current pledges by 2020.</a:t>
            </a:r>
            <a:r>
              <a:rPr lang="en-IE" sz="2500" b="0" i="0" u="none" strike="noStrike" cap="none" dirty="0">
                <a:solidFill>
                  <a:srgbClr val="3F3F3F"/>
                </a:solidFill>
                <a:sym typeface="Century Gothic"/>
              </a:rPr>
              <a:t> </a:t>
            </a:r>
            <a:endParaRPr lang="en-IE" sz="2500" b="0" i="0" u="none" strike="noStrike" cap="none" dirty="0" smtClean="0">
              <a:solidFill>
                <a:srgbClr val="3F3F3F"/>
              </a:solidFill>
              <a:sym typeface="Century Gothic"/>
            </a:endParaRPr>
          </a:p>
          <a:p>
            <a:pPr marL="0" marR="0" lvl="0" indent="0" algn="l" rtl="0">
              <a:spcBef>
                <a:spcPts val="1000"/>
              </a:spcBef>
              <a:spcAft>
                <a:spcPts val="0"/>
              </a:spcAft>
              <a:buClr>
                <a:schemeClr val="accent1"/>
              </a:buClr>
              <a:buSzPts val="2200"/>
              <a:buNone/>
            </a:pPr>
            <a:r>
              <a:rPr lang="en-IE" sz="2500" u="sng" dirty="0" smtClean="0"/>
              <a:t>But as of now</a:t>
            </a:r>
            <a:endParaRPr sz="2500" u="sng" dirty="0" smtClean="0"/>
          </a:p>
          <a:p>
            <a:pPr marL="342900" marR="0" lvl="0" algn="l" rtl="0">
              <a:spcBef>
                <a:spcPts val="1800"/>
              </a:spcBef>
              <a:spcAft>
                <a:spcPts val="0"/>
              </a:spcAft>
              <a:buFont typeface="Wingdings" panose="05000000000000000000" pitchFamily="2" charset="2"/>
              <a:buChar char="Ø"/>
            </a:pPr>
            <a:r>
              <a:rPr lang="en-IE" sz="2500" dirty="0" smtClean="0"/>
              <a:t>No country’s existing climate action plan, emissions targets or pledges are yet compatible with the Paris temperature goals.</a:t>
            </a:r>
          </a:p>
          <a:p>
            <a:pPr marL="342900" marR="0" lvl="0" algn="l" rtl="0">
              <a:spcBef>
                <a:spcPts val="1000"/>
              </a:spcBef>
              <a:spcAft>
                <a:spcPts val="0"/>
              </a:spcAft>
              <a:buFont typeface="Wingdings" panose="05000000000000000000" pitchFamily="2" charset="2"/>
              <a:buChar char="Ø"/>
            </a:pPr>
            <a:r>
              <a:rPr lang="en-IE" sz="2500" dirty="0" smtClean="0"/>
              <a:t>Ireland and the EU’s targets for 2020, 2030 and 2050 will have to be ratcheted up</a:t>
            </a:r>
            <a:endParaRPr sz="2500" dirty="0" smtClean="0"/>
          </a:p>
          <a:p>
            <a:pPr marL="0" marR="0" lvl="0" indent="0" algn="l" rtl="0">
              <a:spcBef>
                <a:spcPts val="1000"/>
              </a:spcBef>
              <a:spcAft>
                <a:spcPts val="0"/>
              </a:spcAft>
              <a:buNone/>
            </a:pPr>
            <a:endParaRPr sz="2200" dirty="0"/>
          </a:p>
          <a:p>
            <a:pPr marL="0" marR="0" lvl="0" indent="0" algn="l" rtl="0">
              <a:spcBef>
                <a:spcPts val="1000"/>
              </a:spcBef>
              <a:spcAft>
                <a:spcPts val="0"/>
              </a:spcAft>
              <a:buClr>
                <a:schemeClr val="accent1"/>
              </a:buClr>
              <a:buSzPts val="2200"/>
              <a:buFont typeface="Noto Sans Symbols"/>
              <a:buNone/>
            </a:pPr>
            <a:endParaRPr sz="2200" b="0" i="0" u="none" strike="noStrike" cap="none" dirty="0">
              <a:solidFill>
                <a:srgbClr val="3F3F3F"/>
              </a:solidFill>
              <a:latin typeface="Century Gothic"/>
              <a:ea typeface="Century Gothic"/>
              <a:cs typeface="Century Gothic"/>
              <a:sym typeface="Century Gothic"/>
            </a:endParaRPr>
          </a:p>
          <a:p>
            <a:pPr marL="146050" marR="0" lvl="1" indent="0" algn="l" rtl="0">
              <a:spcBef>
                <a:spcPts val="1000"/>
              </a:spcBef>
              <a:spcAft>
                <a:spcPts val="0"/>
              </a:spcAft>
              <a:buClr>
                <a:schemeClr val="accent1"/>
              </a:buClr>
              <a:buSzPts val="2300"/>
              <a:buFont typeface="Noto Sans Symbols"/>
              <a:buNone/>
            </a:pPr>
            <a:endParaRPr sz="2300" b="0" i="0" u="none" strike="noStrike" cap="none" dirty="0">
              <a:solidFill>
                <a:srgbClr val="3F3F3F"/>
              </a:solidFill>
              <a:latin typeface="Century Gothic"/>
              <a:ea typeface="Century Gothic"/>
              <a:cs typeface="Century Gothic"/>
              <a:sym typeface="Century Gothic"/>
            </a:endParaRPr>
          </a:p>
          <a:p>
            <a:pPr marL="342900" marR="0" lvl="0" indent="-203200" algn="l" rtl="0">
              <a:spcBef>
                <a:spcPts val="1000"/>
              </a:spcBef>
              <a:spcAft>
                <a:spcPts val="0"/>
              </a:spcAft>
              <a:buClr>
                <a:schemeClr val="accent1"/>
              </a:buClr>
              <a:buSzPts val="2200"/>
              <a:buFont typeface="Noto Sans Symbols"/>
              <a:buNone/>
            </a:pPr>
            <a:endParaRPr sz="2200" b="0" i="0" u="none" strike="noStrike" cap="none" dirty="0">
              <a:solidFill>
                <a:srgbClr val="3F3F3F"/>
              </a:solidFill>
              <a:latin typeface="Century Gothic"/>
              <a:ea typeface="Century Gothic"/>
              <a:cs typeface="Century Gothic"/>
              <a:sym typeface="Century Gothic"/>
            </a:endParaRPr>
          </a:p>
        </p:txBody>
      </p:sp>
      <p:pic>
        <p:nvPicPr>
          <p:cNvPr id="342" name="Shape 342"/>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2667570" y="609857"/>
            <a:ext cx="8911687" cy="12808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Century Gothic"/>
              <a:buNone/>
            </a:pPr>
            <a:r>
              <a:rPr lang="en-IE" b="1" dirty="0" smtClean="0">
                <a:solidFill>
                  <a:schemeClr val="dk1"/>
                </a:solidFill>
                <a:latin typeface="+mj-lt"/>
              </a:rPr>
              <a:t>Ireland is a drag on EU ambition</a:t>
            </a:r>
            <a:endParaRPr sz="3600" b="1" i="0" u="none" strike="noStrike" cap="none" dirty="0">
              <a:solidFill>
                <a:schemeClr val="dk1"/>
              </a:solidFill>
              <a:latin typeface="+mj-lt"/>
              <a:sym typeface="Century Gothic"/>
            </a:endParaRPr>
          </a:p>
        </p:txBody>
      </p:sp>
      <p:sp>
        <p:nvSpPr>
          <p:cNvPr id="349" name="Shape 349"/>
          <p:cNvSpPr txBox="1">
            <a:spLocks noGrp="1"/>
          </p:cNvSpPr>
          <p:nvPr>
            <p:ph type="body" idx="1"/>
          </p:nvPr>
        </p:nvSpPr>
        <p:spPr>
          <a:xfrm>
            <a:off x="1679510" y="1250302"/>
            <a:ext cx="10512490" cy="5607698"/>
          </a:xfrm>
          <a:prstGeom prst="rect">
            <a:avLst/>
          </a:prstGeom>
          <a:noFill/>
          <a:ln>
            <a:noFill/>
          </a:ln>
        </p:spPr>
        <p:txBody>
          <a:bodyPr spcFirstLastPara="1" wrap="square" lIns="91425" tIns="45700" rIns="91425" bIns="45700" anchor="t" anchorCtr="0">
            <a:noAutofit/>
          </a:bodyPr>
          <a:lstStyle/>
          <a:p>
            <a:pPr marL="342900" marR="0" lvl="0" indent="-203200" algn="l" rtl="0">
              <a:spcBef>
                <a:spcPts val="0"/>
              </a:spcBef>
              <a:spcAft>
                <a:spcPts val="0"/>
              </a:spcAft>
              <a:buClr>
                <a:schemeClr val="accent1"/>
              </a:buClr>
              <a:buSzPts val="2200"/>
              <a:buFont typeface="Noto Sans Symbols"/>
              <a:buNone/>
            </a:pPr>
            <a:endParaRPr sz="2200" b="1" dirty="0"/>
          </a:p>
          <a:p>
            <a:pPr marL="0" marR="0" lvl="0" indent="0" algn="l" rtl="0">
              <a:spcBef>
                <a:spcPts val="0"/>
              </a:spcBef>
              <a:spcAft>
                <a:spcPts val="0"/>
              </a:spcAft>
              <a:buNone/>
            </a:pPr>
            <a:r>
              <a:rPr lang="en-IE" sz="2200" b="1" dirty="0"/>
              <a:t>Ireland’s negotiation approach has actively hindered greater EU ambition to achieve Paris Agreement - Major reputational damage </a:t>
            </a:r>
            <a:endParaRPr sz="2200" b="1" dirty="0"/>
          </a:p>
          <a:p>
            <a:pPr marL="342900" marR="0" lvl="0" indent="-203200" algn="l" rtl="0">
              <a:spcBef>
                <a:spcPts val="0"/>
              </a:spcBef>
              <a:spcAft>
                <a:spcPts val="0"/>
              </a:spcAft>
              <a:buClr>
                <a:schemeClr val="accent1"/>
              </a:buClr>
              <a:buSzPts val="2200"/>
              <a:buFont typeface="Noto Sans Symbols"/>
              <a:buNone/>
            </a:pPr>
            <a:endParaRPr sz="2200" b="1" dirty="0"/>
          </a:p>
          <a:p>
            <a:pPr marL="342900" marR="0" lvl="0" indent="-203200" algn="l" rtl="0">
              <a:spcBef>
                <a:spcPts val="0"/>
              </a:spcBef>
              <a:spcAft>
                <a:spcPts val="0"/>
              </a:spcAft>
              <a:buClr>
                <a:schemeClr val="accent1"/>
              </a:buClr>
              <a:buSzPts val="2200"/>
              <a:buFont typeface="Noto Sans Symbols"/>
              <a:buNone/>
            </a:pPr>
            <a:r>
              <a:rPr lang="en-IE" sz="2200" u="sng" dirty="0"/>
              <a:t>EU 2030 Effort Sharing Regulation (transport, buildings, agriculture and waste)</a:t>
            </a:r>
            <a:endParaRPr sz="2200" u="sng" dirty="0"/>
          </a:p>
          <a:p>
            <a:pPr marL="457200" marR="0" lvl="0" indent="-368300" algn="l" rtl="0">
              <a:spcBef>
                <a:spcPts val="0"/>
              </a:spcBef>
              <a:spcAft>
                <a:spcPts val="0"/>
              </a:spcAft>
              <a:buSzPts val="2200"/>
              <a:buChar char="-"/>
            </a:pPr>
            <a:r>
              <a:rPr lang="en-IE" sz="2200" dirty="0"/>
              <a:t>Primary focus on securing loopholes and offsets</a:t>
            </a:r>
            <a:endParaRPr sz="2200" dirty="0"/>
          </a:p>
          <a:p>
            <a:pPr marL="457200" lvl="0" indent="-368300" rtl="0">
              <a:spcBef>
                <a:spcPts val="0"/>
              </a:spcBef>
              <a:spcAft>
                <a:spcPts val="0"/>
              </a:spcAft>
              <a:buSzPts val="2200"/>
              <a:buChar char="-"/>
            </a:pPr>
            <a:r>
              <a:rPr lang="en-IE" sz="2200" dirty="0"/>
              <a:t>Negative impact on overall EU ambition</a:t>
            </a:r>
            <a:endParaRPr sz="2200" dirty="0"/>
          </a:p>
          <a:p>
            <a:pPr marL="457200" lvl="0" indent="-368300" rtl="0">
              <a:spcBef>
                <a:spcPts val="0"/>
              </a:spcBef>
              <a:spcAft>
                <a:spcPts val="0"/>
              </a:spcAft>
              <a:buSzPts val="2200"/>
              <a:buChar char="-"/>
            </a:pPr>
            <a:r>
              <a:rPr lang="en-IE" sz="2200" dirty="0"/>
              <a:t>A10% additional reduction in emissions to just 1%</a:t>
            </a:r>
            <a:endParaRPr sz="2200" dirty="0"/>
          </a:p>
          <a:p>
            <a:pPr marL="342900" lvl="0" indent="-203200" rtl="0">
              <a:spcBef>
                <a:spcPts val="0"/>
              </a:spcBef>
              <a:spcAft>
                <a:spcPts val="0"/>
              </a:spcAft>
              <a:buClr>
                <a:schemeClr val="accent1"/>
              </a:buClr>
              <a:buSzPts val="2200"/>
              <a:buFont typeface="Noto Sans Symbols"/>
              <a:buNone/>
            </a:pPr>
            <a:endParaRPr sz="2200" dirty="0"/>
          </a:p>
          <a:p>
            <a:pPr marL="342900" lvl="0" indent="-203200" rtl="0">
              <a:spcBef>
                <a:spcPts val="0"/>
              </a:spcBef>
              <a:spcAft>
                <a:spcPts val="0"/>
              </a:spcAft>
              <a:buClr>
                <a:schemeClr val="accent1"/>
              </a:buClr>
              <a:buSzPts val="2200"/>
              <a:buFont typeface="Noto Sans Symbols"/>
              <a:buNone/>
            </a:pPr>
            <a:r>
              <a:rPr lang="en-IE" sz="2200" u="sng" dirty="0"/>
              <a:t>EU Renewable Energy Directive</a:t>
            </a:r>
            <a:endParaRPr sz="2200" u="sng" dirty="0"/>
          </a:p>
          <a:p>
            <a:pPr marL="457200" lvl="0" indent="-368300" rtl="0">
              <a:spcBef>
                <a:spcPts val="0"/>
              </a:spcBef>
              <a:spcAft>
                <a:spcPts val="0"/>
              </a:spcAft>
              <a:buSzPts val="2200"/>
              <a:buChar char="-"/>
            </a:pPr>
            <a:r>
              <a:rPr lang="en-IE" sz="2200" dirty="0"/>
              <a:t>Government proposed 2030 target no higher than 2020 target </a:t>
            </a:r>
            <a:endParaRPr sz="2200" dirty="0"/>
          </a:p>
          <a:p>
            <a:pPr marL="457200" lvl="0" indent="-368300" rtl="0">
              <a:spcBef>
                <a:spcPts val="0"/>
              </a:spcBef>
              <a:spcAft>
                <a:spcPts val="0"/>
              </a:spcAft>
              <a:buSzPts val="2200"/>
              <a:buChar char="-"/>
            </a:pPr>
            <a:r>
              <a:rPr lang="en-IE" sz="2200" dirty="0"/>
              <a:t>EP - 35% renewables target and no binding national targets.  </a:t>
            </a:r>
            <a:endParaRPr sz="2200" dirty="0"/>
          </a:p>
          <a:p>
            <a:pPr marL="457200" lvl="0" indent="-368300" rtl="0">
              <a:spcBef>
                <a:spcPts val="0"/>
              </a:spcBef>
              <a:spcAft>
                <a:spcPts val="0"/>
              </a:spcAft>
              <a:buSzPts val="2200"/>
              <a:buChar char="-"/>
            </a:pPr>
            <a:r>
              <a:rPr lang="en-IE" sz="2200" dirty="0"/>
              <a:t>Still short of Paris Agreement ambition</a:t>
            </a:r>
            <a:endParaRPr sz="2200" dirty="0"/>
          </a:p>
          <a:p>
            <a:pPr marL="342900" lvl="0" indent="-203200" rtl="0">
              <a:spcBef>
                <a:spcPts val="0"/>
              </a:spcBef>
              <a:spcAft>
                <a:spcPts val="0"/>
              </a:spcAft>
              <a:buClr>
                <a:schemeClr val="dk1"/>
              </a:buClr>
              <a:buSzPts val="1100"/>
              <a:buFont typeface="Arial"/>
              <a:buNone/>
            </a:pPr>
            <a:endParaRPr sz="2200" dirty="0"/>
          </a:p>
          <a:p>
            <a:pPr marL="342900" lvl="0" indent="-203200" rtl="0">
              <a:spcBef>
                <a:spcPts val="0"/>
              </a:spcBef>
              <a:spcAft>
                <a:spcPts val="0"/>
              </a:spcAft>
              <a:buClr>
                <a:schemeClr val="accent1"/>
              </a:buClr>
              <a:buSzPts val="2200"/>
              <a:buFont typeface="Noto Sans Symbols"/>
              <a:buNone/>
            </a:pPr>
            <a:endParaRPr sz="2200" dirty="0"/>
          </a:p>
          <a:p>
            <a:pPr marL="0" marR="0" lvl="0" indent="0" algn="l" rtl="0">
              <a:spcBef>
                <a:spcPts val="0"/>
              </a:spcBef>
              <a:spcAft>
                <a:spcPts val="0"/>
              </a:spcAft>
              <a:buClr>
                <a:schemeClr val="dk1"/>
              </a:buClr>
              <a:buSzPts val="1100"/>
              <a:buFont typeface="Arial"/>
              <a:buNone/>
            </a:pPr>
            <a:endParaRPr sz="2600" dirty="0"/>
          </a:p>
          <a:p>
            <a:pPr marL="0" marR="0" lvl="0" indent="0" algn="l" rtl="0">
              <a:spcBef>
                <a:spcPts val="0"/>
              </a:spcBef>
              <a:spcAft>
                <a:spcPts val="0"/>
              </a:spcAft>
              <a:buClr>
                <a:schemeClr val="accent1"/>
              </a:buClr>
              <a:buSzPts val="2600"/>
              <a:buFont typeface="Noto Sans Symbols"/>
              <a:buNone/>
            </a:pPr>
            <a:endParaRPr sz="2600" dirty="0"/>
          </a:p>
          <a:p>
            <a:pPr marL="0" marR="0" lvl="0" indent="0" algn="l" rtl="0">
              <a:spcBef>
                <a:spcPts val="1000"/>
              </a:spcBef>
              <a:spcAft>
                <a:spcPts val="0"/>
              </a:spcAft>
              <a:buClr>
                <a:schemeClr val="accent1"/>
              </a:buClr>
              <a:buSzPts val="2200"/>
              <a:buFont typeface="Noto Sans Symbols"/>
              <a:buNone/>
            </a:pPr>
            <a:endParaRPr sz="2200" b="0" i="0" u="none" strike="noStrike" cap="none" dirty="0">
              <a:solidFill>
                <a:srgbClr val="3F3F3F"/>
              </a:solidFill>
              <a:latin typeface="Century Gothic"/>
              <a:ea typeface="Century Gothic"/>
              <a:cs typeface="Century Gothic"/>
              <a:sym typeface="Century Gothic"/>
            </a:endParaRPr>
          </a:p>
          <a:p>
            <a:pPr marL="0" marR="0" lvl="1" indent="0" algn="l" rtl="0">
              <a:spcBef>
                <a:spcPts val="1200"/>
              </a:spcBef>
              <a:spcAft>
                <a:spcPts val="0"/>
              </a:spcAft>
              <a:buClr>
                <a:schemeClr val="accent1"/>
              </a:buClr>
              <a:buSzPts val="2400"/>
              <a:buFont typeface="Noto Sans Symbols"/>
              <a:buNone/>
            </a:pPr>
            <a:endParaRPr sz="2400" b="0" i="0" u="none" strike="noStrike" cap="none" dirty="0">
              <a:solidFill>
                <a:schemeClr val="lt2"/>
              </a:solidFill>
              <a:latin typeface="Century Gothic"/>
              <a:ea typeface="Century Gothic"/>
              <a:cs typeface="Century Gothic"/>
              <a:sym typeface="Century Gothic"/>
            </a:endParaRPr>
          </a:p>
          <a:p>
            <a:pPr marL="342900" marR="0" lvl="1" indent="-190500" algn="l" rtl="0">
              <a:spcBef>
                <a:spcPts val="1200"/>
              </a:spcBef>
              <a:spcAft>
                <a:spcPts val="0"/>
              </a:spcAft>
              <a:buClr>
                <a:schemeClr val="accent1"/>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p:txBody>
      </p:sp>
      <p:pic>
        <p:nvPicPr>
          <p:cNvPr id="350" name="Shape 350"/>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695550" y="174425"/>
            <a:ext cx="9927900" cy="1054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240"/>
              <a:buFont typeface="Century Gothic"/>
              <a:buNone/>
            </a:pPr>
            <a:r>
              <a:rPr lang="en-IE" sz="3240" b="1" dirty="0" smtClean="0">
                <a:solidFill>
                  <a:schemeClr val="dk1"/>
                </a:solidFill>
              </a:rPr>
              <a:t>Ireland’s emissions are going the wrong way</a:t>
            </a:r>
            <a:r>
              <a:rPr lang="en-IE" sz="3240" b="0" i="0" u="none" strike="noStrike" cap="none" dirty="0">
                <a:solidFill>
                  <a:schemeClr val="dk1"/>
                </a:solidFill>
                <a:latin typeface="Century Gothic"/>
                <a:ea typeface="Century Gothic"/>
                <a:cs typeface="Century Gothic"/>
                <a:sym typeface="Century Gothic"/>
              </a:rPr>
              <a:t/>
            </a:r>
            <a:br>
              <a:rPr lang="en-IE" sz="3240" b="0" i="0" u="none" strike="noStrike" cap="none" dirty="0">
                <a:solidFill>
                  <a:schemeClr val="dk1"/>
                </a:solidFill>
                <a:latin typeface="Century Gothic"/>
                <a:ea typeface="Century Gothic"/>
                <a:cs typeface="Century Gothic"/>
                <a:sym typeface="Century Gothic"/>
              </a:rPr>
            </a:br>
            <a:r>
              <a:rPr lang="en-IE" sz="3240" b="0" i="0" u="none" strike="noStrike" cap="none" dirty="0">
                <a:solidFill>
                  <a:schemeClr val="dk1"/>
                </a:solidFill>
                <a:latin typeface="Century Gothic"/>
                <a:ea typeface="Century Gothic"/>
                <a:cs typeface="Century Gothic"/>
                <a:sym typeface="Century Gothic"/>
              </a:rPr>
              <a:t/>
            </a:r>
            <a:br>
              <a:rPr lang="en-IE" sz="3240" b="0" i="0" u="none" strike="noStrike" cap="none" dirty="0">
                <a:solidFill>
                  <a:schemeClr val="dk1"/>
                </a:solidFill>
                <a:latin typeface="Century Gothic"/>
                <a:ea typeface="Century Gothic"/>
                <a:cs typeface="Century Gothic"/>
                <a:sym typeface="Century Gothic"/>
              </a:rPr>
            </a:br>
            <a:endParaRPr sz="3240" b="0" i="0" u="none" strike="noStrike" cap="none" dirty="0">
              <a:solidFill>
                <a:schemeClr val="dk1"/>
              </a:solidFill>
              <a:latin typeface="Century Gothic"/>
              <a:ea typeface="Century Gothic"/>
              <a:cs typeface="Century Gothic"/>
              <a:sym typeface="Century Gothic"/>
            </a:endParaRPr>
          </a:p>
        </p:txBody>
      </p:sp>
      <p:sp>
        <p:nvSpPr>
          <p:cNvPr id="367" name="Shape 367"/>
          <p:cNvSpPr txBox="1">
            <a:spLocks noGrp="1"/>
          </p:cNvSpPr>
          <p:nvPr>
            <p:ph type="body" idx="1"/>
          </p:nvPr>
        </p:nvSpPr>
        <p:spPr>
          <a:xfrm>
            <a:off x="1452850" y="1102500"/>
            <a:ext cx="10413300" cy="5755500"/>
          </a:xfrm>
          <a:prstGeom prst="rect">
            <a:avLst/>
          </a:prstGeom>
          <a:noFill/>
          <a:ln>
            <a:noFill/>
          </a:ln>
        </p:spPr>
        <p:txBody>
          <a:bodyPr spcFirstLastPara="1" wrap="square" lIns="91425" tIns="45700" rIns="91425" bIns="45700" anchor="t" anchorCtr="0">
            <a:noAutofit/>
          </a:bodyPr>
          <a:lstStyle/>
          <a:p>
            <a:pPr marL="0" lvl="0" indent="0">
              <a:spcBef>
                <a:spcPts val="1000"/>
              </a:spcBef>
              <a:spcAft>
                <a:spcPts val="0"/>
              </a:spcAft>
              <a:buNone/>
            </a:pPr>
            <a:r>
              <a:rPr lang="en-IE" sz="2200" u="sng" dirty="0">
                <a:latin typeface="Century Gothic" panose="020B0502020202020204" pitchFamily="34" charset="0"/>
                <a:ea typeface="Arial"/>
                <a:cs typeface="Arial"/>
                <a:sym typeface="Arial"/>
              </a:rPr>
              <a:t>Environmental Protection Agency </a:t>
            </a:r>
            <a:endParaRPr sz="2200" u="sng" dirty="0">
              <a:latin typeface="Century Gothic" panose="020B0502020202020204" pitchFamily="34" charset="0"/>
              <a:ea typeface="Arial"/>
              <a:cs typeface="Arial"/>
              <a:sym typeface="Arial"/>
            </a:endParaRPr>
          </a:p>
          <a:p>
            <a:pPr marL="0" lvl="0" indent="0">
              <a:spcBef>
                <a:spcPts val="1000"/>
              </a:spcBef>
              <a:spcAft>
                <a:spcPts val="0"/>
              </a:spcAft>
              <a:buNone/>
            </a:pPr>
            <a:r>
              <a:rPr lang="en-IE" sz="2200" dirty="0">
                <a:latin typeface="Century Gothic" panose="020B0502020202020204" pitchFamily="34" charset="0"/>
                <a:ea typeface="Arial"/>
                <a:cs typeface="Arial"/>
                <a:sym typeface="Arial"/>
              </a:rPr>
              <a:t>- Ireland’s emissions have risen more than 7% in two years.</a:t>
            </a:r>
            <a:endParaRPr sz="2200" dirty="0">
              <a:latin typeface="Century Gothic" panose="020B0502020202020204" pitchFamily="34" charset="0"/>
              <a:ea typeface="Arial"/>
              <a:cs typeface="Arial"/>
              <a:sym typeface="Arial"/>
            </a:endParaRPr>
          </a:p>
          <a:p>
            <a:pPr marL="0" lvl="0" indent="0">
              <a:spcBef>
                <a:spcPts val="1000"/>
              </a:spcBef>
              <a:spcAft>
                <a:spcPts val="0"/>
              </a:spcAft>
              <a:buNone/>
            </a:pPr>
            <a:r>
              <a:rPr lang="en-IE" sz="2200" dirty="0">
                <a:latin typeface="Century Gothic" panose="020B0502020202020204" pitchFamily="34" charset="0"/>
                <a:ea typeface="Arial"/>
                <a:cs typeface="Arial"/>
                <a:sym typeface="Arial"/>
              </a:rPr>
              <a:t>- 2016 increased by 3.5 % - all sectors: Agriculture increased by 2.7%; Transport increased by 3.7%; Energy increased by 6.1% </a:t>
            </a:r>
            <a:endParaRPr sz="2200" dirty="0">
              <a:latin typeface="Century Gothic" panose="020B0502020202020204" pitchFamily="34" charset="0"/>
              <a:ea typeface="Arial"/>
              <a:cs typeface="Arial"/>
              <a:sym typeface="Arial"/>
            </a:endParaRPr>
          </a:p>
          <a:p>
            <a:pPr marL="0" lvl="0" indent="0">
              <a:spcBef>
                <a:spcPts val="1000"/>
              </a:spcBef>
              <a:spcAft>
                <a:spcPts val="0"/>
              </a:spcAft>
              <a:buClr>
                <a:schemeClr val="dk1"/>
              </a:buClr>
              <a:buSzPts val="1100"/>
              <a:buFont typeface="Arial"/>
              <a:buNone/>
            </a:pPr>
            <a:r>
              <a:rPr lang="en-IE" sz="2200" dirty="0">
                <a:latin typeface="Century Gothic" panose="020B0502020202020204" pitchFamily="34" charset="0"/>
                <a:ea typeface="Arial"/>
                <a:cs typeface="Arial"/>
                <a:sym typeface="Arial"/>
              </a:rPr>
              <a:t>- Significant increases expected to continue in agriculture and transport</a:t>
            </a:r>
            <a:endParaRPr sz="2200" dirty="0">
              <a:latin typeface="Century Gothic" panose="020B0502020202020204" pitchFamily="34" charset="0"/>
              <a:ea typeface="Arial"/>
              <a:cs typeface="Arial"/>
              <a:sym typeface="Arial"/>
            </a:endParaRPr>
          </a:p>
          <a:p>
            <a:pPr marL="0" lvl="0" indent="0" rtl="0">
              <a:spcBef>
                <a:spcPts val="1000"/>
              </a:spcBef>
              <a:spcAft>
                <a:spcPts val="0"/>
              </a:spcAft>
              <a:buNone/>
            </a:pPr>
            <a:r>
              <a:rPr lang="en-IE" sz="2200" dirty="0">
                <a:latin typeface="Century Gothic" panose="020B0502020202020204" pitchFamily="34" charset="0"/>
                <a:ea typeface="Arial"/>
                <a:cs typeface="Arial"/>
                <a:sym typeface="Arial"/>
              </a:rPr>
              <a:t>- Steep challenges post-2020 without new policies</a:t>
            </a:r>
            <a:endParaRPr sz="2200" dirty="0">
              <a:latin typeface="Century Gothic" panose="020B0502020202020204" pitchFamily="34" charset="0"/>
              <a:ea typeface="Arial"/>
              <a:cs typeface="Arial"/>
              <a:sym typeface="Arial"/>
            </a:endParaRPr>
          </a:p>
          <a:p>
            <a:pPr marL="0" lvl="0" indent="0" rtl="0">
              <a:spcBef>
                <a:spcPts val="1000"/>
              </a:spcBef>
              <a:spcAft>
                <a:spcPts val="0"/>
              </a:spcAft>
              <a:buNone/>
            </a:pPr>
            <a:r>
              <a:rPr lang="en-IE" sz="2200" dirty="0">
                <a:latin typeface="Century Gothic" panose="020B0502020202020204" pitchFamily="34" charset="0"/>
                <a:ea typeface="Arial"/>
                <a:cs typeface="Arial"/>
                <a:sym typeface="Arial"/>
              </a:rPr>
              <a:t>- Substantial non-compliances costs - €500million by 2020? €3-€6billion by 2030?</a:t>
            </a:r>
            <a:endParaRPr sz="2200" dirty="0">
              <a:latin typeface="Century Gothic" panose="020B0502020202020204" pitchFamily="34" charset="0"/>
              <a:ea typeface="Arial"/>
              <a:cs typeface="Arial"/>
              <a:sym typeface="Arial"/>
            </a:endParaRPr>
          </a:p>
          <a:p>
            <a:pPr marL="0" lvl="0" indent="0">
              <a:spcBef>
                <a:spcPts val="1000"/>
              </a:spcBef>
              <a:spcAft>
                <a:spcPts val="0"/>
              </a:spcAft>
              <a:buNone/>
            </a:pPr>
            <a:endParaRPr sz="2200" dirty="0">
              <a:latin typeface="Century Gothic" panose="020B0502020202020204" pitchFamily="34" charset="0"/>
              <a:ea typeface="Arial"/>
              <a:cs typeface="Arial"/>
              <a:sym typeface="Arial"/>
            </a:endParaRPr>
          </a:p>
          <a:p>
            <a:pPr marL="0" lvl="0" indent="0" rtl="0">
              <a:lnSpc>
                <a:spcPct val="115000"/>
              </a:lnSpc>
              <a:spcBef>
                <a:spcPts val="0"/>
              </a:spcBef>
              <a:spcAft>
                <a:spcPts val="0"/>
              </a:spcAft>
              <a:buNone/>
            </a:pPr>
            <a:r>
              <a:rPr lang="en-IE" sz="2200" u="sng" dirty="0">
                <a:solidFill>
                  <a:schemeClr val="dk1"/>
                </a:solidFill>
                <a:latin typeface="Century Gothic" panose="020B0502020202020204" pitchFamily="34" charset="0"/>
                <a:ea typeface="Arial"/>
                <a:cs typeface="Arial"/>
                <a:sym typeface="Arial"/>
              </a:rPr>
              <a:t>European Environment Agency </a:t>
            </a:r>
            <a:endParaRPr sz="2200" u="sng" dirty="0">
              <a:solidFill>
                <a:schemeClr val="dk1"/>
              </a:solidFill>
              <a:latin typeface="Century Gothic" panose="020B0502020202020204" pitchFamily="34" charset="0"/>
              <a:ea typeface="Arial"/>
              <a:cs typeface="Arial"/>
              <a:sym typeface="Arial"/>
            </a:endParaRPr>
          </a:p>
          <a:p>
            <a:pPr marL="457200" lvl="0" indent="-368300" rtl="0">
              <a:lnSpc>
                <a:spcPct val="115000"/>
              </a:lnSpc>
              <a:spcBef>
                <a:spcPts val="0"/>
              </a:spcBef>
              <a:spcAft>
                <a:spcPts val="0"/>
              </a:spcAft>
              <a:buClr>
                <a:schemeClr val="dk1"/>
              </a:buClr>
              <a:buSzPts val="2200"/>
              <a:buFont typeface="Arial"/>
              <a:buChar char="-"/>
            </a:pPr>
            <a:r>
              <a:rPr lang="en-IE" sz="2200" dirty="0">
                <a:solidFill>
                  <a:schemeClr val="dk1"/>
                </a:solidFill>
                <a:latin typeface="Century Gothic" panose="020B0502020202020204" pitchFamily="34" charset="0"/>
                <a:ea typeface="Arial"/>
                <a:cs typeface="Arial"/>
                <a:sym typeface="Arial"/>
              </a:rPr>
              <a:t>Ireland – 3</a:t>
            </a:r>
            <a:r>
              <a:rPr lang="en-IE" sz="2200" baseline="30000" dirty="0">
                <a:solidFill>
                  <a:schemeClr val="dk1"/>
                </a:solidFill>
                <a:latin typeface="Century Gothic" panose="020B0502020202020204" pitchFamily="34" charset="0"/>
                <a:ea typeface="Arial"/>
                <a:cs typeface="Arial"/>
                <a:sym typeface="Arial"/>
              </a:rPr>
              <a:t>rd</a:t>
            </a:r>
            <a:r>
              <a:rPr lang="en-IE" sz="2200" dirty="0">
                <a:solidFill>
                  <a:schemeClr val="dk1"/>
                </a:solidFill>
                <a:latin typeface="Century Gothic" panose="020B0502020202020204" pitchFamily="34" charset="0"/>
                <a:ea typeface="Arial"/>
                <a:cs typeface="Arial"/>
                <a:sym typeface="Arial"/>
              </a:rPr>
              <a:t> highest producer of emissions per person in the EU </a:t>
            </a:r>
            <a:endParaRPr sz="2200" dirty="0">
              <a:solidFill>
                <a:schemeClr val="dk1"/>
              </a:solidFill>
              <a:latin typeface="Century Gothic" panose="020B0502020202020204" pitchFamily="34" charset="0"/>
              <a:ea typeface="Arial"/>
              <a:cs typeface="Arial"/>
              <a:sym typeface="Arial"/>
            </a:endParaRPr>
          </a:p>
          <a:p>
            <a:pPr marL="457200" lvl="0" indent="-368300" rtl="0">
              <a:lnSpc>
                <a:spcPct val="115000"/>
              </a:lnSpc>
              <a:spcBef>
                <a:spcPts val="0"/>
              </a:spcBef>
              <a:spcAft>
                <a:spcPts val="0"/>
              </a:spcAft>
              <a:buClr>
                <a:schemeClr val="dk1"/>
              </a:buClr>
              <a:buSzPts val="2200"/>
              <a:buFont typeface="Arial"/>
              <a:buChar char="-"/>
            </a:pPr>
            <a:r>
              <a:rPr lang="en-IE" sz="2200" dirty="0">
                <a:solidFill>
                  <a:schemeClr val="dk1"/>
                </a:solidFill>
                <a:latin typeface="Century Gothic" panose="020B0502020202020204" pitchFamily="34" charset="0"/>
                <a:ea typeface="Arial"/>
                <a:cs typeface="Arial"/>
                <a:sym typeface="Arial"/>
              </a:rPr>
              <a:t>Part of small number of Member States set to miss 2020 targets (ESD). </a:t>
            </a:r>
            <a:endParaRPr sz="2200" dirty="0">
              <a:solidFill>
                <a:schemeClr val="dk1"/>
              </a:solidFill>
              <a:latin typeface="Century Gothic" panose="020B0502020202020204" pitchFamily="34" charset="0"/>
              <a:ea typeface="Arial"/>
              <a:cs typeface="Arial"/>
              <a:sym typeface="Arial"/>
            </a:endParaRPr>
          </a:p>
          <a:p>
            <a:pPr marL="457200" lvl="0" indent="-368300" rtl="0">
              <a:lnSpc>
                <a:spcPct val="115000"/>
              </a:lnSpc>
              <a:spcBef>
                <a:spcPts val="0"/>
              </a:spcBef>
              <a:spcAft>
                <a:spcPts val="0"/>
              </a:spcAft>
              <a:buClr>
                <a:schemeClr val="dk1"/>
              </a:buClr>
              <a:buSzPts val="2200"/>
              <a:buFont typeface="Arial"/>
              <a:buChar char="-"/>
            </a:pPr>
            <a:r>
              <a:rPr lang="en-IE" sz="2200" b="1" dirty="0">
                <a:solidFill>
                  <a:schemeClr val="dk1"/>
                </a:solidFill>
                <a:latin typeface="Century Gothic" panose="020B0502020202020204" pitchFamily="34" charset="0"/>
                <a:ea typeface="Arial"/>
                <a:cs typeface="Arial"/>
                <a:sym typeface="Arial"/>
              </a:rPr>
              <a:t>Ireland only one of group where emissions predicted to continue to rise.</a:t>
            </a:r>
            <a:r>
              <a:rPr lang="en-IE" sz="2200" dirty="0">
                <a:solidFill>
                  <a:schemeClr val="dk1"/>
                </a:solidFill>
                <a:latin typeface="Century Gothic" panose="020B0502020202020204" pitchFamily="34" charset="0"/>
                <a:ea typeface="Arial"/>
                <a:cs typeface="Arial"/>
                <a:sym typeface="Arial"/>
              </a:rPr>
              <a:t>  </a:t>
            </a:r>
            <a:endParaRPr sz="2200" dirty="0">
              <a:solidFill>
                <a:schemeClr val="dk1"/>
              </a:solidFill>
              <a:highlight>
                <a:srgbClr val="FFFFFF"/>
              </a:highlight>
              <a:latin typeface="Century Gothic" panose="020B0502020202020204" pitchFamily="34" charset="0"/>
              <a:ea typeface="Arial"/>
              <a:cs typeface="Arial"/>
              <a:sym typeface="Arial"/>
            </a:endParaRPr>
          </a:p>
          <a:p>
            <a:pPr marL="0" lvl="0" indent="0">
              <a:spcBef>
                <a:spcPts val="1000"/>
              </a:spcBef>
              <a:spcAft>
                <a:spcPts val="0"/>
              </a:spcAft>
              <a:buNone/>
            </a:pPr>
            <a:endParaRPr sz="2200" dirty="0">
              <a:solidFill>
                <a:schemeClr val="dk1"/>
              </a:solidFill>
              <a:highlight>
                <a:srgbClr val="FFFFFF"/>
              </a:highlight>
              <a:latin typeface="Century Gothic" panose="020B0502020202020204" pitchFamily="34" charset="0"/>
              <a:ea typeface="Arial"/>
              <a:cs typeface="Arial"/>
              <a:sym typeface="Arial"/>
            </a:endParaRPr>
          </a:p>
          <a:p>
            <a:pPr marL="0" lvl="0" indent="0" rtl="0">
              <a:spcBef>
                <a:spcPts val="1000"/>
              </a:spcBef>
              <a:spcAft>
                <a:spcPts val="0"/>
              </a:spcAft>
              <a:buNone/>
            </a:pPr>
            <a:endParaRPr sz="2200" dirty="0">
              <a:solidFill>
                <a:schemeClr val="dk1"/>
              </a:solidFill>
              <a:highlight>
                <a:srgbClr val="FFFFFF"/>
              </a:highlight>
              <a:latin typeface="Century Gothic" panose="020B0502020202020204" pitchFamily="34" charset="0"/>
              <a:ea typeface="Arial"/>
              <a:cs typeface="Arial"/>
              <a:sym typeface="Arial"/>
            </a:endParaRPr>
          </a:p>
        </p:txBody>
      </p:sp>
      <p:pic>
        <p:nvPicPr>
          <p:cNvPr id="368" name="Shape 368"/>
          <p:cNvPicPr preferRelativeResize="0"/>
          <p:nvPr/>
        </p:nvPicPr>
        <p:blipFill rotWithShape="1">
          <a:blip r:embed="rId3">
            <a:alphaModFix/>
          </a:blip>
          <a:srcRect/>
          <a:stretch/>
        </p:blipFill>
        <p:spPr>
          <a:xfrm>
            <a:off x="11030321" y="8"/>
            <a:ext cx="1161675" cy="12286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1679510" y="499916"/>
            <a:ext cx="8911800" cy="12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Century Gothic"/>
              <a:buNone/>
            </a:pPr>
            <a:r>
              <a:rPr lang="en-IE" sz="3600" b="1" i="0" u="none" strike="noStrike" cap="none" dirty="0" smtClean="0">
                <a:solidFill>
                  <a:schemeClr val="dk1"/>
                </a:solidFill>
                <a:latin typeface="+mj-lt"/>
                <a:ea typeface="Century Gothic"/>
                <a:cs typeface="Century Gothic"/>
                <a:sym typeface="Century Gothic"/>
              </a:rPr>
              <a:t>Per person, 8</a:t>
            </a:r>
            <a:r>
              <a:rPr lang="en-IE" sz="3600" b="1" i="0" u="none" strike="noStrike" cap="none" baseline="30000" dirty="0" smtClean="0">
                <a:solidFill>
                  <a:schemeClr val="dk1"/>
                </a:solidFill>
                <a:latin typeface="+mj-lt"/>
                <a:ea typeface="Century Gothic"/>
                <a:cs typeface="Century Gothic"/>
                <a:sym typeface="Century Gothic"/>
              </a:rPr>
              <a:t>th</a:t>
            </a:r>
            <a:r>
              <a:rPr lang="en-IE" sz="3600" b="1" i="0" u="none" strike="noStrike" cap="none" dirty="0" smtClean="0">
                <a:solidFill>
                  <a:schemeClr val="dk1"/>
                </a:solidFill>
                <a:latin typeface="+mj-lt"/>
                <a:ea typeface="Century Gothic"/>
                <a:cs typeface="Century Gothic"/>
                <a:sym typeface="Century Gothic"/>
              </a:rPr>
              <a:t> highest in the rich world</a:t>
            </a:r>
            <a:endParaRPr sz="3600" b="1" i="0" u="none" strike="noStrike" cap="none" dirty="0">
              <a:solidFill>
                <a:schemeClr val="dk1"/>
              </a:solidFill>
              <a:latin typeface="+mj-lt"/>
              <a:ea typeface="Century Gothic"/>
              <a:cs typeface="Century Gothic"/>
              <a:sym typeface="Century Gothic"/>
            </a:endParaRPr>
          </a:p>
        </p:txBody>
      </p:sp>
      <p:sp>
        <p:nvSpPr>
          <p:cNvPr id="357" name="Shape 357"/>
          <p:cNvSpPr txBox="1">
            <a:spLocks noGrp="1"/>
          </p:cNvSpPr>
          <p:nvPr>
            <p:ph type="body" idx="1"/>
          </p:nvPr>
        </p:nvSpPr>
        <p:spPr>
          <a:xfrm>
            <a:off x="1679510" y="1250302"/>
            <a:ext cx="10512600" cy="5607600"/>
          </a:xfrm>
          <a:prstGeom prst="rect">
            <a:avLst/>
          </a:prstGeom>
          <a:noFill/>
          <a:ln>
            <a:noFill/>
          </a:ln>
        </p:spPr>
        <p:txBody>
          <a:bodyPr spcFirstLastPara="1" wrap="square" lIns="91425" tIns="45700" rIns="91425" bIns="45700" anchor="t" anchorCtr="0">
            <a:noAutofit/>
          </a:bodyPr>
          <a:lstStyle/>
          <a:p>
            <a:pPr marL="342900" marR="0" lvl="0" indent="-203200" algn="l" rtl="0">
              <a:spcBef>
                <a:spcPts val="0"/>
              </a:spcBef>
              <a:spcAft>
                <a:spcPts val="0"/>
              </a:spcAft>
              <a:buClr>
                <a:schemeClr val="accent1"/>
              </a:buClr>
              <a:buSzPts val="2200"/>
              <a:buFont typeface="Noto Sans Symbols"/>
              <a:buNone/>
            </a:pPr>
            <a:endParaRPr sz="2200" b="1" dirty="0"/>
          </a:p>
          <a:p>
            <a:pPr marL="342900" marR="0" lvl="0" indent="-203200" algn="l" rtl="0">
              <a:spcBef>
                <a:spcPts val="0"/>
              </a:spcBef>
              <a:spcAft>
                <a:spcPts val="0"/>
              </a:spcAft>
              <a:buClr>
                <a:schemeClr val="accent1"/>
              </a:buClr>
              <a:buSzPts val="2200"/>
              <a:buFont typeface="Noto Sans Symbols"/>
              <a:buNone/>
            </a:pPr>
            <a:endParaRPr sz="2600" b="1" i="0" u="none" strike="noStrike" cap="none"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Clr>
                <a:schemeClr val="accent1"/>
              </a:buClr>
              <a:buSzPts val="2600"/>
              <a:buFont typeface="Noto Sans Symbols"/>
              <a:buNone/>
            </a:pPr>
            <a:endParaRPr sz="2600" b="0" i="0" u="none" strike="noStrike" cap="none" dirty="0">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2200"/>
              <a:buFont typeface="Noto Sans Symbols"/>
              <a:buNone/>
            </a:pPr>
            <a:endParaRPr sz="2200" b="0" i="0" u="none" strike="noStrike" cap="none" dirty="0">
              <a:solidFill>
                <a:srgbClr val="3F3F3F"/>
              </a:solidFill>
              <a:latin typeface="Century Gothic"/>
              <a:ea typeface="Century Gothic"/>
              <a:cs typeface="Century Gothic"/>
              <a:sym typeface="Century Gothic"/>
            </a:endParaRPr>
          </a:p>
          <a:p>
            <a:pPr marL="0" marR="0" lvl="1" indent="0" algn="l" rtl="0">
              <a:spcBef>
                <a:spcPts val="1200"/>
              </a:spcBef>
              <a:spcAft>
                <a:spcPts val="0"/>
              </a:spcAft>
              <a:buClr>
                <a:schemeClr val="accent1"/>
              </a:buClr>
              <a:buSzPts val="2400"/>
              <a:buFont typeface="Noto Sans Symbols"/>
              <a:buNone/>
            </a:pPr>
            <a:endParaRPr sz="2400" b="0" i="0" u="none" strike="noStrike" cap="none" dirty="0">
              <a:solidFill>
                <a:schemeClr val="lt2"/>
              </a:solidFill>
              <a:latin typeface="Century Gothic"/>
              <a:ea typeface="Century Gothic"/>
              <a:cs typeface="Century Gothic"/>
              <a:sym typeface="Century Gothic"/>
            </a:endParaRPr>
          </a:p>
          <a:p>
            <a:pPr marL="342900" marR="0" lvl="1" indent="-190500" algn="l" rtl="0">
              <a:spcBef>
                <a:spcPts val="1200"/>
              </a:spcBef>
              <a:spcAft>
                <a:spcPts val="0"/>
              </a:spcAft>
              <a:buClr>
                <a:schemeClr val="accent1"/>
              </a:buClr>
              <a:buSzPts val="2400"/>
              <a:buFont typeface="Noto Sans Symbols"/>
              <a:buNone/>
            </a:pPr>
            <a:endParaRPr sz="2400" b="0" i="0" u="none" strike="noStrike" cap="none" dirty="0">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800"/>
              <a:buFont typeface="Noto Sans Symbols"/>
              <a:buNone/>
            </a:pPr>
            <a:endParaRPr sz="1800" b="0" i="0" u="none" strike="noStrike" cap="none" dirty="0">
              <a:solidFill>
                <a:srgbClr val="3F3F3F"/>
              </a:solidFill>
              <a:latin typeface="Century Gothic"/>
              <a:ea typeface="Century Gothic"/>
              <a:cs typeface="Century Gothic"/>
              <a:sym typeface="Century Gothic"/>
            </a:endParaRPr>
          </a:p>
        </p:txBody>
      </p:sp>
      <p:pic>
        <p:nvPicPr>
          <p:cNvPr id="360" name="Shape 360"/>
          <p:cNvPicPr preferRelativeResize="0"/>
          <p:nvPr/>
        </p:nvPicPr>
        <p:blipFill rotWithShape="1">
          <a:blip r:embed="rId3">
            <a:alphaModFix/>
          </a:blip>
          <a:srcRect/>
          <a:stretch/>
        </p:blipFill>
        <p:spPr>
          <a:xfrm>
            <a:off x="11030321" y="8"/>
            <a:ext cx="1161675" cy="1228617"/>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6493" y="1393601"/>
            <a:ext cx="7757833" cy="5321002"/>
          </a:xfrm>
          <a:prstGeom prst="rect">
            <a:avLst/>
          </a:prstGeom>
        </p:spPr>
      </p:pic>
    </p:spTree>
    <p:extLst>
      <p:ext uri="{BB962C8B-B14F-4D97-AF65-F5344CB8AC3E}">
        <p14:creationId xmlns:p14="http://schemas.microsoft.com/office/powerpoint/2010/main" val="287355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1679510" y="260648"/>
            <a:ext cx="9110785" cy="128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3600"/>
              <a:buFont typeface="Century Gothic"/>
              <a:buNone/>
            </a:pPr>
            <a:r>
              <a:rPr lang="en-IE" b="1" dirty="0" smtClean="0">
                <a:solidFill>
                  <a:schemeClr val="dk1"/>
                </a:solidFill>
                <a:latin typeface="+mj-lt"/>
              </a:rPr>
              <a:t>The worst performing country in Europe</a:t>
            </a:r>
            <a:endParaRPr sz="3600" b="1" i="0" u="none" strike="noStrike" cap="none" dirty="0">
              <a:solidFill>
                <a:schemeClr val="dk1"/>
              </a:solidFill>
              <a:latin typeface="+mj-lt"/>
              <a:sym typeface="Century Gothic"/>
            </a:endParaRPr>
          </a:p>
        </p:txBody>
      </p:sp>
      <p:sp>
        <p:nvSpPr>
          <p:cNvPr id="357" name="Shape 357"/>
          <p:cNvSpPr txBox="1">
            <a:spLocks noGrp="1"/>
          </p:cNvSpPr>
          <p:nvPr>
            <p:ph type="body" idx="1"/>
          </p:nvPr>
        </p:nvSpPr>
        <p:spPr>
          <a:xfrm>
            <a:off x="1679510" y="1250302"/>
            <a:ext cx="10512600" cy="5607600"/>
          </a:xfrm>
          <a:prstGeom prst="rect">
            <a:avLst/>
          </a:prstGeom>
          <a:noFill/>
          <a:ln>
            <a:noFill/>
          </a:ln>
        </p:spPr>
        <p:txBody>
          <a:bodyPr spcFirstLastPara="1" wrap="square" lIns="91425" tIns="45700" rIns="91425" bIns="45700" anchor="t" anchorCtr="0">
            <a:noAutofit/>
          </a:bodyPr>
          <a:lstStyle/>
          <a:p>
            <a:pPr marL="342900" marR="0" lvl="0" indent="-203200" algn="l" rtl="0">
              <a:spcBef>
                <a:spcPts val="0"/>
              </a:spcBef>
              <a:spcAft>
                <a:spcPts val="0"/>
              </a:spcAft>
              <a:buClr>
                <a:schemeClr val="accent1"/>
              </a:buClr>
              <a:buSzPts val="2200"/>
              <a:buFont typeface="Noto Sans Symbols"/>
              <a:buNone/>
            </a:pPr>
            <a:endParaRPr sz="2200" b="1"/>
          </a:p>
          <a:p>
            <a:pPr marL="342900" marR="0" lvl="0" indent="-203200" algn="l" rtl="0">
              <a:spcBef>
                <a:spcPts val="0"/>
              </a:spcBef>
              <a:spcAft>
                <a:spcPts val="0"/>
              </a:spcAft>
              <a:buClr>
                <a:schemeClr val="accent1"/>
              </a:buClr>
              <a:buSzPts val="2200"/>
              <a:buFont typeface="Noto Sans Symbols"/>
              <a:buNone/>
            </a:pPr>
            <a:endParaRPr sz="2600" b="1" i="0" u="none" strike="noStrike" cap="none">
              <a:solidFill>
                <a:srgbClr val="3F3F3F"/>
              </a:solidFill>
              <a:latin typeface="Century Gothic"/>
              <a:ea typeface="Century Gothic"/>
              <a:cs typeface="Century Gothic"/>
              <a:sym typeface="Century Gothic"/>
            </a:endParaRPr>
          </a:p>
          <a:p>
            <a:pPr marL="0" marR="0" lvl="0" indent="0" algn="l" rtl="0">
              <a:spcBef>
                <a:spcPts val="0"/>
              </a:spcBef>
              <a:spcAft>
                <a:spcPts val="0"/>
              </a:spcAft>
              <a:buClr>
                <a:schemeClr val="accent1"/>
              </a:buClr>
              <a:buSzPts val="2600"/>
              <a:buFont typeface="Noto Sans Symbols"/>
              <a:buNone/>
            </a:pPr>
            <a:endParaRPr sz="2600" b="0" i="0" u="none" strike="noStrike" cap="none">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2200"/>
              <a:buFont typeface="Noto Sans Symbols"/>
              <a:buNone/>
            </a:pPr>
            <a:endParaRPr sz="2200" b="0" i="0" u="none" strike="noStrike" cap="none">
              <a:solidFill>
                <a:srgbClr val="3F3F3F"/>
              </a:solidFill>
              <a:latin typeface="Century Gothic"/>
              <a:ea typeface="Century Gothic"/>
              <a:cs typeface="Century Gothic"/>
              <a:sym typeface="Century Gothic"/>
            </a:endParaRPr>
          </a:p>
          <a:p>
            <a:pPr marL="0" marR="0" lvl="1" indent="0" algn="l" rtl="0">
              <a:spcBef>
                <a:spcPts val="1200"/>
              </a:spcBef>
              <a:spcAft>
                <a:spcPts val="0"/>
              </a:spcAft>
              <a:buClr>
                <a:schemeClr val="accent1"/>
              </a:buClr>
              <a:buSzPts val="2400"/>
              <a:buFont typeface="Noto Sans Symbols"/>
              <a:buNone/>
            </a:pPr>
            <a:endParaRPr sz="2400" b="0" i="0" u="none" strike="noStrike" cap="none">
              <a:solidFill>
                <a:schemeClr val="lt2"/>
              </a:solidFill>
              <a:latin typeface="Century Gothic"/>
              <a:ea typeface="Century Gothic"/>
              <a:cs typeface="Century Gothic"/>
              <a:sym typeface="Century Gothic"/>
            </a:endParaRPr>
          </a:p>
          <a:p>
            <a:pPr marL="342900" marR="0" lvl="1" indent="-190500" algn="l" rtl="0">
              <a:spcBef>
                <a:spcPts val="1200"/>
              </a:spcBef>
              <a:spcAft>
                <a:spcPts val="0"/>
              </a:spcAft>
              <a:buClr>
                <a:schemeClr val="accent1"/>
              </a:buClr>
              <a:buSzPts val="2400"/>
              <a:buFont typeface="Noto Sans Symbols"/>
              <a:buNone/>
            </a:pPr>
            <a:endParaRPr sz="2400" b="0" i="0" u="none" strike="noStrike" cap="none">
              <a:solidFill>
                <a:srgbClr val="3F3F3F"/>
              </a:solidFill>
              <a:latin typeface="Century Gothic"/>
              <a:ea typeface="Century Gothic"/>
              <a:cs typeface="Century Gothic"/>
              <a:sym typeface="Century Gothic"/>
            </a:endParaRPr>
          </a:p>
          <a:p>
            <a:pPr marL="0" marR="0" lvl="0" indent="0" algn="l" rtl="0">
              <a:spcBef>
                <a:spcPts val="1000"/>
              </a:spcBef>
              <a:spcAft>
                <a:spcPts val="0"/>
              </a:spcAft>
              <a:buClr>
                <a:schemeClr val="accent1"/>
              </a:buClr>
              <a:buSzPts val="1800"/>
              <a:buFont typeface="Noto Sans Symbols"/>
              <a:buNone/>
            </a:pPr>
            <a:endParaRPr sz="1800" b="0" i="0" u="none" strike="noStrike" cap="none">
              <a:solidFill>
                <a:srgbClr val="3F3F3F"/>
              </a:solidFill>
              <a:latin typeface="Century Gothic"/>
              <a:ea typeface="Century Gothic"/>
              <a:cs typeface="Century Gothic"/>
              <a:sym typeface="Century Gothic"/>
            </a:endParaRPr>
          </a:p>
        </p:txBody>
      </p:sp>
      <p:pic>
        <p:nvPicPr>
          <p:cNvPr id="360" name="Shape 360"/>
          <p:cNvPicPr preferRelativeResize="0"/>
          <p:nvPr/>
        </p:nvPicPr>
        <p:blipFill rotWithShape="1">
          <a:blip r:embed="rId3">
            <a:alphaModFix/>
          </a:blip>
          <a:srcRect/>
          <a:stretch/>
        </p:blipFill>
        <p:spPr>
          <a:xfrm>
            <a:off x="11030321" y="8"/>
            <a:ext cx="1161675" cy="1228617"/>
          </a:xfrm>
          <a:prstGeom prst="rect">
            <a:avLst/>
          </a:prstGeom>
          <a:noFill/>
          <a:ln>
            <a:no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584" y="1295535"/>
            <a:ext cx="7807265" cy="5517134"/>
          </a:xfrm>
          <a:prstGeom prst="rect">
            <a:avLst/>
          </a:prstGeom>
        </p:spPr>
      </p:pic>
    </p:spTree>
  </p:cSld>
  <p:clrMapOvr>
    <a:masterClrMapping/>
  </p:clrMapOvr>
</p:sld>
</file>

<file path=ppt/theme/theme1.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1447</Words>
  <Application>Microsoft Office PowerPoint</Application>
  <PresentationFormat>Widescreen</PresentationFormat>
  <Paragraphs>146</Paragraphs>
  <Slides>15</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Century Gothic</vt:lpstr>
      <vt:lpstr>Wingdings</vt:lpstr>
      <vt:lpstr>Noto Sans Symbols</vt:lpstr>
      <vt:lpstr>Arial</vt:lpstr>
      <vt:lpstr>Wisp</vt:lpstr>
      <vt:lpstr>Wisp</vt:lpstr>
      <vt:lpstr>  Joint Committee on Communications, Climate Action and Environment 30 January 2018 </vt:lpstr>
      <vt:lpstr>Climate Impacts today – already hitting the poorest countries hardest</vt:lpstr>
      <vt:lpstr>Climate Impacts today – already hitting the poorest countries hardest</vt:lpstr>
      <vt:lpstr> More than an environmental issue – a systemic risk   - In 2015 alone, more than19.2 million people across 113 countries fled climate-related disasters.  Norwegian Refugee Council (2016) ‘Disaster and Climate Change’.   - Climate change and directly connected issues of extreme weather have consistently featured among the top 10 risks ranked in the World Economic Forum Global Risks Report since 2011.  - A report by an Advisory Committee to the European Systemic Risk Board in 2016 highlighted that ‘a late transition to a low-carbon economy would exacerbate the physical costs of climate change’, risking, ‘a hard landing, constraining energy supply, increasing whole economy production costs, with effects equivalent to a large and persistent negative economic shock’. ‘Too Late, Too Sudden’. Scientific Advisory Committee to European Systemic Risk Board. (2016)  ‘The need to manage emerging, mega risks is as important as ever. Alongside major technological, demographic and political shifts, our very world is changing. Shifts in our climate bring potentially profound implications for insurers, financial stability and the economy’. Governor of the Bank of England, Mark Carney, speaking at Lloyds of London, 2015.  Europe, including Ireland, is also vulnerable to spill-over effects from climate change impacts occurring elsewhere, including trade, infrastructure, transport, security risks, geopolitics, human migration and finance.  European Environment Agency (2016). ‘Climate change, impacts and vulnerability in Europe 2016’.   Climate change resulted in 85,000 additional deaths in Europe over the period 1980-2013. European Environment Agency (2016). ‘Climate change, impacts and vulnerability in Europe 2016’.      </vt:lpstr>
      <vt:lpstr>The 2015 Paris Climate Agreement</vt:lpstr>
      <vt:lpstr>Ireland is a drag on EU ambition</vt:lpstr>
      <vt:lpstr>Ireland’s emissions are going the wrong way  </vt:lpstr>
      <vt:lpstr>Per person, 8th highest in the rich world</vt:lpstr>
      <vt:lpstr>The worst performing country in Europe</vt:lpstr>
      <vt:lpstr>National Mitigation Plan – Not fit for purpose   </vt:lpstr>
      <vt:lpstr>PowerPoint Presentation</vt:lpstr>
      <vt:lpstr>Budget did not deliver climate action</vt:lpstr>
      <vt:lpstr>Laggard or Leader?   </vt:lpstr>
      <vt:lpstr>What needs to happen every year</vt:lpstr>
      <vt:lpstr>What needs to happen this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Committee on Communications, Climate Action and Environment 30 January 2018</dc:title>
  <dc:creator>SCC</dc:creator>
  <cp:lastModifiedBy>Oisin</cp:lastModifiedBy>
  <cp:revision>21</cp:revision>
  <dcterms:modified xsi:type="dcterms:W3CDTF">2018-01-26T16:36:01Z</dcterms:modified>
</cp:coreProperties>
</file>